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90"/>
  </p:normalViewPr>
  <p:slideViewPr>
    <p:cSldViewPr snapToGrid="0" snapToObjects="1">
      <p:cViewPr varScale="1">
        <p:scale>
          <a:sx n="104" d="100"/>
          <a:sy n="104" d="100"/>
        </p:scale>
        <p:origin x="232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168DC-8601-5C49-BFBE-1522601F68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5DFA18-D8B5-E542-A6D4-5049EB8695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8C5C8A-AB49-CD4B-9BBF-B93A282C9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287C2-A52F-B642-88C2-BA9DBBF3F98C}" type="datetimeFigureOut">
              <a:rPr lang="en-US" smtClean="0"/>
              <a:t>11/20/19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BE8507-AF38-3843-BA49-3086C14F0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8B97B6-BB0F-AC40-8DC0-7BBC5F0EA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09CEA-3447-CD47-A3C3-B5BBA81DA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86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5E6B7-BA0C-F948-ADEA-4441352EC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26042A-5481-A747-B124-9B5A332592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CC5B58-7463-C343-A4EE-D77FB0EAD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287C2-A52F-B642-88C2-BA9DBBF3F98C}" type="datetimeFigureOut">
              <a:rPr lang="en-US" smtClean="0"/>
              <a:t>11/20/19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6B974B-384A-CF40-AA6C-843388BE5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B191DD-C322-E344-A694-67565A70F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09CEA-3447-CD47-A3C3-B5BBA81DA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361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926D0-80EC-F242-984D-ED4277063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A79B9B-B5D8-8546-B17F-1EBD764DB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74F320-5A9D-694D-B5C9-4CCE856F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287C2-A52F-B642-88C2-BA9DBBF3F98C}" type="datetimeFigureOut">
              <a:rPr lang="en-US" smtClean="0"/>
              <a:t>11/20/19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D15875-D7E2-6F4F-8531-C168DBDC5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DA94BF-D538-864F-9D0A-23FF0E715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09CEA-3447-CD47-A3C3-B5BBA81DA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819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871BC-B541-2F43-9787-8DC755CA4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EAF42-D2A9-364B-8285-8DF317F8CA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60C9D2-9BEE-364C-9F5F-230D640467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C2AC4C-6BF9-A743-ADDF-DDBC67193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287C2-A52F-B642-88C2-BA9DBBF3F98C}" type="datetimeFigureOut">
              <a:rPr lang="en-US" smtClean="0"/>
              <a:t>11/20/19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8B41C5-5C9F-5142-A579-C8934DF01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E43639-1F06-7845-903B-E108A0D51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09CEA-3447-CD47-A3C3-B5BBA81DA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880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90E7B-DC8A-314E-8F58-A2186E882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FE3A46-D759-1547-80A0-1C8B406EE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437CF4-B29D-9045-9E1A-7C72DA3666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97D198-5287-3749-86BC-7D79075942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641B96-E7C1-B347-8E12-CCB195B110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33F035-EE7B-124C-89FC-8981E1541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287C2-A52F-B642-88C2-BA9DBBF3F98C}" type="datetimeFigureOut">
              <a:rPr lang="en-US" smtClean="0"/>
              <a:t>11/20/19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A8AA1E-F97A-C842-8320-13687B5C4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F480C8-07E9-7A48-B4B3-FA79758C9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09CEA-3447-CD47-A3C3-B5BBA81DA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38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2D9AF-108B-324F-BAFF-3163D47A7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5C6B73-53D3-5A4D-9BB7-123529A30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287C2-A52F-B642-88C2-BA9DBBF3F98C}" type="datetimeFigureOut">
              <a:rPr lang="en-US" smtClean="0"/>
              <a:t>11/20/19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56FFB1-99A4-9744-8EDE-F6EF44F6C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8CE125-2EFF-4F4B-AC59-488D188F8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09CEA-3447-CD47-A3C3-B5BBA81DA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296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C3762E-DD31-B040-B201-B2BD1E6C4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287C2-A52F-B642-88C2-BA9DBBF3F98C}" type="datetimeFigureOut">
              <a:rPr lang="en-US" smtClean="0"/>
              <a:t>11/20/19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B3B7B9-FE0F-0841-A976-0858A9648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20F18B-15D1-1841-87CE-12E854965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09CEA-3447-CD47-A3C3-B5BBA81DA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862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87BF6-14B1-5F49-A666-BED784701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988AE4-9CB1-B049-9F81-C37C93864C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C6ADE-0B19-DC46-A96A-EBF4F09AF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8C9C85-DD5A-A04A-9B3E-87BE6AEF3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287C2-A52F-B642-88C2-BA9DBBF3F98C}" type="datetimeFigureOut">
              <a:rPr lang="en-US" smtClean="0"/>
              <a:t>11/20/19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02D7EF-E321-714C-89B0-20D9F9478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86EDE-A3EB-744D-BDF1-B04F7F470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09CEA-3447-CD47-A3C3-B5BBA81DA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536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17D0E-3D52-AC45-9009-0845BC85A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AB1AB0-DE0C-894A-9E24-2A3EE9852F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EC643C-0F10-274D-BE8E-98E1C2D829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7E4992-8A0C-914D-A837-C10C7A6D0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287C2-A52F-B642-88C2-BA9DBBF3F98C}" type="datetimeFigureOut">
              <a:rPr lang="en-US" smtClean="0"/>
              <a:t>11/20/19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05380-A6F3-0045-B76C-54F2AD6B8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E416A6-9DAC-E840-A830-2B3397BA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09CEA-3447-CD47-A3C3-B5BBA81DA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136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D26E1-12FF-6846-8D8B-D6BDBDFD8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A92605-D44F-A84E-ACC7-E4E9F6738F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6C91A1-8BC4-9F4A-9887-A3E06C11F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287C2-A52F-B642-88C2-BA9DBBF3F98C}" type="datetimeFigureOut">
              <a:rPr lang="en-US" smtClean="0"/>
              <a:t>11/20/19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06841A-E548-7746-80C4-D28408FF6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9F26D-A039-2245-B48E-E42422968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09CEA-3447-CD47-A3C3-B5BBA81DA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966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E985F1-E574-2D48-AC31-A1937B0981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99BE48-E1E5-1446-A6E1-E5CF947154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9761E-832A-054F-8A10-A389494E8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287C2-A52F-B642-88C2-BA9DBBF3F98C}" type="datetimeFigureOut">
              <a:rPr lang="en-US" smtClean="0"/>
              <a:t>11/20/19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0CAF7-E77A-3C46-8F97-83A31EDE2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718854-1185-B941-B67D-3BA571669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09CEA-3447-CD47-A3C3-B5BBA81DA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146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13EB91-8CDF-EC4A-8E15-4DDF74589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01C591-002A-3741-A786-E03C772BB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5853DA-E498-5346-986F-54BDF33F10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8287C2-A52F-B642-88C2-BA9DBBF3F98C}" type="datetimeFigureOut">
              <a:rPr lang="en-US" smtClean="0"/>
              <a:t>11/20/19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753618-5DB8-0844-AA19-F019B3FCC2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B3862E-6F87-CE40-B32B-4ABE1FEF01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09CEA-3447-CD47-A3C3-B5BBA81DA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167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3C267-EB0D-D942-B481-1D6747159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5FFAD-D49B-324F-AFD1-0B5246C1619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3ACD3D-3E42-AA44-8752-B7ECEE080FC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FA2385-DCAA-7F46-8686-5CBE64DA997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/>
        </p:blipFill>
        <p:spPr>
          <a:xfrm>
            <a:off x="-1207455" y="-28804"/>
            <a:ext cx="13899587" cy="688680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193485F-5A15-BD47-8284-F498286E6A28}"/>
              </a:ext>
            </a:extLst>
          </p:cNvPr>
          <p:cNvSpPr txBox="1">
            <a:spLocks/>
          </p:cNvSpPr>
          <p:nvPr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Silas </a:t>
            </a:r>
            <a:r>
              <a:rPr lang="en-US" sz="60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Marner</a:t>
            </a:r>
            <a:r>
              <a:rPr lang="en-US" sz="6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: </a:t>
            </a:r>
            <a:br>
              <a:rPr lang="en-US" sz="6000" dirty="0">
                <a:solidFill>
                  <a:schemeClr val="accent4">
                    <a:lumMod val="20000"/>
                    <a:lumOff val="80000"/>
                  </a:schemeClr>
                </a:solidFill>
              </a:rPr>
            </a:br>
            <a:r>
              <a:rPr lang="en-US" sz="6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The Weaver of Raveloe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78C8D27-64B8-9440-8273-EB9065BCCF98}"/>
              </a:ext>
            </a:extLst>
          </p:cNvPr>
          <p:cNvSpPr txBox="1">
            <a:spLocks/>
          </p:cNvSpPr>
          <p:nvPr/>
        </p:nvSpPr>
        <p:spPr>
          <a:xfrm>
            <a:off x="1524000" y="3602038"/>
            <a:ext cx="98298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>
                <a:solidFill>
                  <a:schemeClr val="bg1"/>
                </a:solidFill>
              </a:rPr>
              <a:t>Lesson 1: Communities – Woven Together &amp; Spun Apart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94835F0-D535-8C40-8D30-CA4CCF5236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910285" y="6184784"/>
            <a:ext cx="1169438" cy="2931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7D85B26-1703-6345-97D5-7E49B3A8D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7468" y="6150372"/>
            <a:ext cx="723900" cy="3619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7F3A437-DB0A-044B-81EE-CF88A0FDF4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82798" y="5839087"/>
            <a:ext cx="794430" cy="1122363"/>
          </a:xfrm>
          <a:prstGeom prst="rect">
            <a:avLst/>
          </a:prstGeom>
        </p:spPr>
      </p:pic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FD5CEC1A-CF07-634C-8F35-FC2D14692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35429" y="5409113"/>
            <a:ext cx="4114800" cy="365125"/>
          </a:xfrm>
        </p:spPr>
        <p:txBody>
          <a:bodyPr/>
          <a:lstStyle/>
          <a:p>
            <a:r>
              <a:rPr lang="en-GB" sz="20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georgeeliotprovincialism.home.blog</a:t>
            </a:r>
            <a:r>
              <a:rPr lang="en-GB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 </a:t>
            </a:r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6EB854-230F-4A4C-A4E0-0057CDEE9037}"/>
              </a:ext>
            </a:extLst>
          </p:cNvPr>
          <p:cNvSpPr txBox="1"/>
          <p:nvPr/>
        </p:nvSpPr>
        <p:spPr>
          <a:xfrm>
            <a:off x="1571142" y="6086714"/>
            <a:ext cx="627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+mj-lt"/>
              </a:rPr>
              <a:t>image </a:t>
            </a:r>
            <a:r>
              <a:rPr lang="en-US" sz="1000" dirty="0" err="1">
                <a:solidFill>
                  <a:schemeClr val="bg1"/>
                </a:solidFill>
                <a:latin typeface="+mj-lt"/>
              </a:rPr>
              <a:t>www.visionofbritain.org.uk</a:t>
            </a:r>
            <a:r>
              <a:rPr lang="en-GB" sz="1000" dirty="0">
                <a:solidFill>
                  <a:schemeClr val="bg1"/>
                </a:solidFill>
                <a:latin typeface="+mj-lt"/>
              </a:rPr>
              <a:t> (c) 2004-2015 of the Great Britain Historical GIS Project and the University of Portsmouth. This work is licensed under the Creative Commons Attribution 4.0 International License</a:t>
            </a:r>
            <a:endParaRPr lang="en-US" sz="10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91492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0673F3-C244-EE44-B5BC-F2D3474B9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920" y="667315"/>
            <a:ext cx="3804475" cy="4930246"/>
          </a:xfrm>
        </p:spPr>
        <p:txBody>
          <a:bodyPr>
            <a:normAutofit/>
          </a:bodyPr>
          <a:lstStyle/>
          <a:p>
            <a:pPr algn="r"/>
            <a:r>
              <a:rPr lang="en-US" sz="5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What is Community?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962887-ECC3-4A4A-B332-B24572BFBE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 lvl="0"/>
            <a:r>
              <a:rPr lang="en-GB" sz="2400"/>
              <a:t>What communities do you belong to? </a:t>
            </a:r>
          </a:p>
          <a:p>
            <a:pPr lvl="0"/>
            <a:r>
              <a:rPr lang="en-GB" sz="2400"/>
              <a:t>What ways do you communicate/connect with your different communities?</a:t>
            </a:r>
          </a:p>
          <a:p>
            <a:pPr lvl="0"/>
            <a:r>
              <a:rPr lang="en-GB" sz="2400"/>
              <a:t>Do you have different ways of communicating with different groups (skype; texts; face to face)?</a:t>
            </a:r>
          </a:p>
          <a:p>
            <a:pPr lvl="0"/>
            <a:r>
              <a:rPr lang="en-GB" sz="2400"/>
              <a:t>Does that change how you connect with each other?</a:t>
            </a:r>
          </a:p>
          <a:p>
            <a:pPr lvl="0"/>
            <a:r>
              <a:rPr lang="en-GB" sz="2400"/>
              <a:t>What breaks/stretches your connections to your communities?</a:t>
            </a:r>
          </a:p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727401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7AD3AA-EB89-1746-BAD5-92E624FBD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103619"/>
            <a:ext cx="3932237" cy="1600200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Map Your Communities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69CB55D-EDEF-694C-BA6A-2B3126E7BFFF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505BEAB-0031-A14E-BCF5-BC81507397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1952" y="1944983"/>
            <a:ext cx="3932237" cy="3811588"/>
          </a:xfrm>
        </p:spPr>
        <p:txBody>
          <a:bodyPr>
            <a:normAutofit fontScale="850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On A3 paper put your name at the </a:t>
            </a:r>
            <a:r>
              <a:rPr lang="en-US" sz="2400" dirty="0" err="1"/>
              <a:t>centre</a:t>
            </a:r>
            <a:r>
              <a:rPr lang="en-US" sz="2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Name each community you are part of in a different bubble.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Draw lines connecting yourself to your different communities.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Add a label to each line explaining how you connect to that community.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We have completed an example here for Silas </a:t>
            </a:r>
            <a:r>
              <a:rPr lang="en-US" sz="2400" dirty="0" err="1"/>
              <a:t>Marner</a:t>
            </a:r>
            <a:r>
              <a:rPr lang="en-US" sz="2400" dirty="0"/>
              <a:t> and his communities. You might want to come back to this in later lessons to see if you agree with it or want to change anything.</a:t>
            </a:r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5BCA3B4-C422-1E4A-BF8D-AC09B0C2D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0379" y="797006"/>
            <a:ext cx="7106100" cy="4798884"/>
          </a:xfrm>
          <a:prstGeom prst="rect">
            <a:avLst/>
          </a:prstGeom>
          <a:effectLst>
            <a:outerShdw blurRad="50800" dist="50800" dir="1380000" sx="1000" sy="1000" algn="ctr" rotWithShape="0">
              <a:schemeClr val="accent4">
                <a:lumMod val="40000"/>
                <a:lumOff val="6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4442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E79CA5C-A257-774F-B16D-2947CFED4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Silas </a:t>
            </a:r>
            <a:r>
              <a:rPr lang="en-US" sz="41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Marner</a:t>
            </a:r>
            <a:r>
              <a:rPr lang="en-US" sz="4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Migration &amp; Community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4537DD5-E73B-874D-BDE7-F2FDB7EA20B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635571" cy="6857990"/>
          </a:xfrm>
          <a:prstGeom prst="rect">
            <a:avLst/>
          </a:prstGeom>
          <a:effectLst/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9478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F98DFA-88E6-3C41-A64A-F5F712AB95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>
            <a:normAutofit/>
          </a:bodyPr>
          <a:lstStyle/>
          <a:p>
            <a:pPr marL="0"/>
            <a:r>
              <a:rPr lang="en-US" sz="2000" i="1" dirty="0"/>
              <a:t>Silas </a:t>
            </a:r>
            <a:r>
              <a:rPr lang="en-US" sz="2000" i="1" dirty="0" err="1"/>
              <a:t>Marner</a:t>
            </a:r>
            <a:r>
              <a:rPr lang="en-US" sz="2000" dirty="0"/>
              <a:t> is set 200 years ago but explores constant human issues of communities, exclusion, and change. </a:t>
            </a:r>
          </a:p>
          <a:p>
            <a:pPr marL="0"/>
            <a:r>
              <a:rPr lang="en-US" sz="2000" dirty="0"/>
              <a:t>The writer, George Eliot, was a woman who had to leave her own home because of the life she wanted to lead and had to publish under a man’s name to keep her secrets safe (her real name was Mary Ann Evans). </a:t>
            </a:r>
          </a:p>
          <a:p>
            <a:pPr marL="0"/>
            <a:r>
              <a:rPr lang="en-US" sz="2000" dirty="0"/>
              <a:t>In the story Silas has to emigrate from a busy city in the North to a small village further south. </a:t>
            </a:r>
          </a:p>
          <a:p>
            <a:pPr marL="0"/>
            <a:r>
              <a:rPr lang="en-US" sz="2000" dirty="0"/>
              <a:t>Eliot describes migration at the opening of the novel. What it is like moving to a new community, what problems can that bring? </a:t>
            </a:r>
          </a:p>
          <a:p>
            <a:pPr marL="0" indent="0">
              <a:buNone/>
            </a:pPr>
            <a:r>
              <a:rPr lang="en-US" sz="1000" dirty="0"/>
              <a:t>[image c. British Museum Trustees]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17936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5239037-2B15-E24F-9AF5-09CFA5462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Analysis: Silas and the Village Extract 1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A1BE16-5FF2-CF4C-9391-B73209A1C1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79018"/>
            <a:ext cx="5314543" cy="33759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z="1900" dirty="0"/>
              <a:t>What are the differences between the country folk and the travelling weavers described in this opening?</a:t>
            </a:r>
            <a:endParaRPr lang="en-GB" sz="1900" dirty="0"/>
          </a:p>
          <a:p>
            <a:pPr lvl="0"/>
            <a:r>
              <a:rPr lang="en-US" sz="1900" dirty="0"/>
              <a:t>Why are the country folk suspicious of the weavers?</a:t>
            </a:r>
            <a:endParaRPr lang="en-GB" sz="1900" dirty="0"/>
          </a:p>
          <a:p>
            <a:pPr lvl="0"/>
            <a:r>
              <a:rPr lang="en-US" sz="1900" dirty="0"/>
              <a:t>What are the effects on individuals of being excluded from the countryside community?</a:t>
            </a:r>
            <a:endParaRPr lang="en-GB" sz="19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000" dirty="0">
                <a:effectLst/>
              </a:rPr>
              <a:t>[Image via http://</a:t>
            </a:r>
            <a:r>
              <a:rPr lang="en-US" sz="1000" dirty="0" err="1">
                <a:effectLst/>
              </a:rPr>
              <a:t>www.cottontown.org</a:t>
            </a:r>
            <a:r>
              <a:rPr lang="en-US" sz="1000" dirty="0"/>
              <a:t>]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067F67D9-653B-D34A-BF14-D293F7C0F0F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50141" y="0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  <a:ln w="88900">
            <a:solidFill>
              <a:schemeClr val="accent4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4204302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CC33FE-87D7-104D-A4C7-70BBAFA11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488"/>
            <a:ext cx="2899189" cy="4363844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Extract 2: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4F172-06EB-EB41-986C-4FE02DB009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0855" y="1412489"/>
            <a:ext cx="3427283" cy="43638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sz="1600" dirty="0"/>
              <a:t>How do we know that Silas </a:t>
            </a:r>
            <a:r>
              <a:rPr lang="en-GB" sz="1600" dirty="0" err="1"/>
              <a:t>Marner</a:t>
            </a:r>
            <a:r>
              <a:rPr lang="en-GB" sz="1600" dirty="0"/>
              <a:t> is not part of the community? </a:t>
            </a:r>
          </a:p>
          <a:p>
            <a:pPr marL="0" lvl="0" indent="0">
              <a:buNone/>
            </a:pPr>
            <a:r>
              <a:rPr lang="en-GB" sz="1600" dirty="0"/>
              <a:t>What additional characteristics does Silas </a:t>
            </a:r>
            <a:r>
              <a:rPr lang="en-GB" sz="1600" dirty="0" err="1"/>
              <a:t>Marner</a:t>
            </a:r>
            <a:r>
              <a:rPr lang="en-GB" sz="1600" dirty="0"/>
              <a:t> have that make him even more likely to be excluded from the community in his village of </a:t>
            </a:r>
            <a:r>
              <a:rPr lang="en-GB" sz="1600" dirty="0" err="1"/>
              <a:t>Raveloe</a:t>
            </a:r>
            <a:r>
              <a:rPr lang="en-GB" sz="1600" dirty="0"/>
              <a:t>?</a:t>
            </a:r>
          </a:p>
          <a:p>
            <a:pPr marL="0" lvl="0" indent="0">
              <a:buNone/>
            </a:pPr>
            <a:r>
              <a:rPr lang="en-GB" sz="1600" dirty="0"/>
              <a:t>Why do you think the narrator discusses the importance of imagination in this passage? </a:t>
            </a:r>
          </a:p>
          <a:p>
            <a:pPr marL="0" lvl="0" indent="0">
              <a:buNone/>
            </a:pPr>
            <a:r>
              <a:rPr lang="en-GB" sz="1600" dirty="0"/>
              <a:t>How might imagination be important to the process of accepting change or new experiences in a community?</a:t>
            </a:r>
          </a:p>
          <a:p>
            <a:pPr marL="0" indent="0">
              <a:buNone/>
            </a:pPr>
            <a:r>
              <a:rPr lang="en-GB" sz="1600" dirty="0"/>
              <a:t>Extension: ‘the questionable sound of Silas’s loom’. Why is it ‘questionable’? What is different about Silas’s work to that of other labourers in the village?</a:t>
            </a:r>
            <a:r>
              <a:rPr lang="en-GB" sz="1600" dirty="0">
                <a:effectLst/>
              </a:rPr>
              <a:t> </a:t>
            </a:r>
            <a:endParaRPr lang="en-US" sz="16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52ABFA-5D67-4842-A59F-AA63743EEB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604" y="1412489"/>
            <a:ext cx="3197701" cy="43638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b="1" dirty="0"/>
              <a:t>Discussion:</a:t>
            </a:r>
          </a:p>
          <a:p>
            <a:r>
              <a:rPr lang="en-GB" sz="2000" dirty="0"/>
              <a:t>Is community always a good thing? </a:t>
            </a:r>
          </a:p>
          <a:p>
            <a:r>
              <a:rPr lang="en-GB" sz="2000" dirty="0"/>
              <a:t>How do communities change? </a:t>
            </a:r>
          </a:p>
          <a:p>
            <a:r>
              <a:rPr lang="en-GB" sz="2000" dirty="0"/>
              <a:t>How do we move between communities?</a:t>
            </a:r>
          </a:p>
          <a:p>
            <a:endParaRPr lang="en-US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7D2416-538B-5B4D-AA3E-FD82E96D77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6503" y="6225313"/>
            <a:ext cx="1175587" cy="2938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04E0A9-4CE4-D34F-9BA4-F23F7F050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6760" y="6191286"/>
            <a:ext cx="723900" cy="3619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9B152B4-0B36-0843-8CF8-40AA89358D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2090" y="5880001"/>
            <a:ext cx="794430" cy="1122363"/>
          </a:xfrm>
          <a:prstGeom prst="rect">
            <a:avLst/>
          </a:prstGeom>
        </p:spPr>
      </p:pic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7B8E929E-A802-DC4B-9713-7CEF5CD33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5426" y="6258619"/>
            <a:ext cx="4114800" cy="365125"/>
          </a:xfrm>
        </p:spPr>
        <p:txBody>
          <a:bodyPr/>
          <a:lstStyle/>
          <a:p>
            <a:r>
              <a:rPr lang="en-GB" dirty="0" err="1"/>
              <a:t>georgeeliotprovincialism.home.blog</a:t>
            </a:r>
            <a:r>
              <a:rPr lang="en-GB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2974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2003</TotalTime>
  <Words>526</Words>
  <Application>Microsoft Macintosh PowerPoint</Application>
  <PresentationFormat>Widescreen</PresentationFormat>
  <Paragraphs>39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What is Community?</vt:lpstr>
      <vt:lpstr>Map Your Communities</vt:lpstr>
      <vt:lpstr>Silas Marner, Migration &amp; Community</vt:lpstr>
      <vt:lpstr>Analysis: Silas and the Village Extract 1</vt:lpstr>
      <vt:lpstr>Extract 2: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Silas Marner: The Weaver of Raveloe</dc:title>
  <dc:creator>Ruth Livesey</dc:creator>
  <cp:lastModifiedBy>Paul Smith</cp:lastModifiedBy>
  <cp:revision>13</cp:revision>
  <dcterms:created xsi:type="dcterms:W3CDTF">2019-11-11T13:08:50Z</dcterms:created>
  <dcterms:modified xsi:type="dcterms:W3CDTF">2019-11-21T23:19:21Z</dcterms:modified>
</cp:coreProperties>
</file>