
<file path=[Content_Types].xml><?xml version="1.0" encoding="utf-8"?>
<Types xmlns="http://schemas.openxmlformats.org/package/2006/content-types">
  <Default Extension="emf" ContentType="image/x-emf"/>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90"/>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15954-6E5B-0748-845A-F88BA6EDAD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28E27C-CADF-9742-BD4A-2E23CDF042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0F516B-1612-0649-8CFE-8D312201630D}"/>
              </a:ext>
            </a:extLst>
          </p:cNvPr>
          <p:cNvSpPr>
            <a:spLocks noGrp="1"/>
          </p:cNvSpPr>
          <p:nvPr>
            <p:ph type="dt" sz="half" idx="10"/>
          </p:nvPr>
        </p:nvSpPr>
        <p:spPr/>
        <p:txBody>
          <a:bodyPr/>
          <a:lstStyle/>
          <a:p>
            <a:fld id="{F212AD3A-EF5B-7E49-82C8-EBC055B15307}" type="datetimeFigureOut">
              <a:rPr lang="en-US" smtClean="0"/>
              <a:t>11/22/19</a:t>
            </a:fld>
            <a:endParaRPr lang="en-US"/>
          </a:p>
        </p:txBody>
      </p:sp>
      <p:sp>
        <p:nvSpPr>
          <p:cNvPr id="5" name="Footer Placeholder 4">
            <a:extLst>
              <a:ext uri="{FF2B5EF4-FFF2-40B4-BE49-F238E27FC236}">
                <a16:creationId xmlns:a16="http://schemas.microsoft.com/office/drawing/2014/main" id="{EF1C70B2-0F96-BC47-895D-17183BC871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C1F25C-6EB0-1140-BD5F-9147C3242252}"/>
              </a:ext>
            </a:extLst>
          </p:cNvPr>
          <p:cNvSpPr>
            <a:spLocks noGrp="1"/>
          </p:cNvSpPr>
          <p:nvPr>
            <p:ph type="sldNum" sz="quarter" idx="12"/>
          </p:nvPr>
        </p:nvSpPr>
        <p:spPr/>
        <p:txBody>
          <a:bodyPr/>
          <a:lstStyle/>
          <a:p>
            <a:fld id="{0100A6F2-988D-1E4E-85C7-067E76FA6C2C}" type="slidenum">
              <a:rPr lang="en-US" smtClean="0"/>
              <a:t>‹#›</a:t>
            </a:fld>
            <a:endParaRPr lang="en-US"/>
          </a:p>
        </p:txBody>
      </p:sp>
    </p:spTree>
    <p:extLst>
      <p:ext uri="{BB962C8B-B14F-4D97-AF65-F5344CB8AC3E}">
        <p14:creationId xmlns:p14="http://schemas.microsoft.com/office/powerpoint/2010/main" val="707409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1EE40-A54B-3A44-AA66-6DC8439474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9B9A43-39B4-3B43-886A-ACF20E6F942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6CFBB2-7078-264F-877A-69CFE365F212}"/>
              </a:ext>
            </a:extLst>
          </p:cNvPr>
          <p:cNvSpPr>
            <a:spLocks noGrp="1"/>
          </p:cNvSpPr>
          <p:nvPr>
            <p:ph type="dt" sz="half" idx="10"/>
          </p:nvPr>
        </p:nvSpPr>
        <p:spPr/>
        <p:txBody>
          <a:bodyPr/>
          <a:lstStyle/>
          <a:p>
            <a:fld id="{F212AD3A-EF5B-7E49-82C8-EBC055B15307}" type="datetimeFigureOut">
              <a:rPr lang="en-US" smtClean="0"/>
              <a:t>11/22/19</a:t>
            </a:fld>
            <a:endParaRPr lang="en-US"/>
          </a:p>
        </p:txBody>
      </p:sp>
      <p:sp>
        <p:nvSpPr>
          <p:cNvPr id="5" name="Footer Placeholder 4">
            <a:extLst>
              <a:ext uri="{FF2B5EF4-FFF2-40B4-BE49-F238E27FC236}">
                <a16:creationId xmlns:a16="http://schemas.microsoft.com/office/drawing/2014/main" id="{CE33067C-3F4E-B644-8535-3D2D63BF4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29142C-6EE4-E94C-B49F-0BCE2554E92D}"/>
              </a:ext>
            </a:extLst>
          </p:cNvPr>
          <p:cNvSpPr>
            <a:spLocks noGrp="1"/>
          </p:cNvSpPr>
          <p:nvPr>
            <p:ph type="sldNum" sz="quarter" idx="12"/>
          </p:nvPr>
        </p:nvSpPr>
        <p:spPr/>
        <p:txBody>
          <a:bodyPr/>
          <a:lstStyle/>
          <a:p>
            <a:fld id="{0100A6F2-988D-1E4E-85C7-067E76FA6C2C}" type="slidenum">
              <a:rPr lang="en-US" smtClean="0"/>
              <a:t>‹#›</a:t>
            </a:fld>
            <a:endParaRPr lang="en-US"/>
          </a:p>
        </p:txBody>
      </p:sp>
    </p:spTree>
    <p:extLst>
      <p:ext uri="{BB962C8B-B14F-4D97-AF65-F5344CB8AC3E}">
        <p14:creationId xmlns:p14="http://schemas.microsoft.com/office/powerpoint/2010/main" val="275989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08E72-85C0-3641-AAEC-8928D79000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25E75B-A97B-7241-BEB0-6EE32B8C22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8BDAA1C-E8CC-A648-B032-71C4A9B03877}"/>
              </a:ext>
            </a:extLst>
          </p:cNvPr>
          <p:cNvSpPr>
            <a:spLocks noGrp="1"/>
          </p:cNvSpPr>
          <p:nvPr>
            <p:ph type="dt" sz="half" idx="10"/>
          </p:nvPr>
        </p:nvSpPr>
        <p:spPr/>
        <p:txBody>
          <a:bodyPr/>
          <a:lstStyle/>
          <a:p>
            <a:fld id="{F212AD3A-EF5B-7E49-82C8-EBC055B15307}" type="datetimeFigureOut">
              <a:rPr lang="en-US" smtClean="0"/>
              <a:t>11/22/19</a:t>
            </a:fld>
            <a:endParaRPr lang="en-US"/>
          </a:p>
        </p:txBody>
      </p:sp>
      <p:sp>
        <p:nvSpPr>
          <p:cNvPr id="5" name="Footer Placeholder 4">
            <a:extLst>
              <a:ext uri="{FF2B5EF4-FFF2-40B4-BE49-F238E27FC236}">
                <a16:creationId xmlns:a16="http://schemas.microsoft.com/office/drawing/2014/main" id="{0A08D11F-B303-AB47-AA4A-0AF3EF9B02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EE738E-62F3-3E43-BC46-85573856BD00}"/>
              </a:ext>
            </a:extLst>
          </p:cNvPr>
          <p:cNvSpPr>
            <a:spLocks noGrp="1"/>
          </p:cNvSpPr>
          <p:nvPr>
            <p:ph type="sldNum" sz="quarter" idx="12"/>
          </p:nvPr>
        </p:nvSpPr>
        <p:spPr/>
        <p:txBody>
          <a:bodyPr/>
          <a:lstStyle/>
          <a:p>
            <a:fld id="{0100A6F2-988D-1E4E-85C7-067E76FA6C2C}" type="slidenum">
              <a:rPr lang="en-US" smtClean="0"/>
              <a:t>‹#›</a:t>
            </a:fld>
            <a:endParaRPr lang="en-US"/>
          </a:p>
        </p:txBody>
      </p:sp>
    </p:spTree>
    <p:extLst>
      <p:ext uri="{BB962C8B-B14F-4D97-AF65-F5344CB8AC3E}">
        <p14:creationId xmlns:p14="http://schemas.microsoft.com/office/powerpoint/2010/main" val="2743334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A8A2D-9F0A-2E41-AAF8-E0468A121A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58F714-C13C-3D41-88A7-2C0210456A4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AFAB4E-DD43-AB49-87E0-D06472382F2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C4D2BD-5439-A94B-BBB7-D93216A28AF4}"/>
              </a:ext>
            </a:extLst>
          </p:cNvPr>
          <p:cNvSpPr>
            <a:spLocks noGrp="1"/>
          </p:cNvSpPr>
          <p:nvPr>
            <p:ph type="dt" sz="half" idx="10"/>
          </p:nvPr>
        </p:nvSpPr>
        <p:spPr/>
        <p:txBody>
          <a:bodyPr/>
          <a:lstStyle/>
          <a:p>
            <a:fld id="{F212AD3A-EF5B-7E49-82C8-EBC055B15307}" type="datetimeFigureOut">
              <a:rPr lang="en-US" smtClean="0"/>
              <a:t>11/22/19</a:t>
            </a:fld>
            <a:endParaRPr lang="en-US"/>
          </a:p>
        </p:txBody>
      </p:sp>
      <p:sp>
        <p:nvSpPr>
          <p:cNvPr id="6" name="Footer Placeholder 5">
            <a:extLst>
              <a:ext uri="{FF2B5EF4-FFF2-40B4-BE49-F238E27FC236}">
                <a16:creationId xmlns:a16="http://schemas.microsoft.com/office/drawing/2014/main" id="{FD41834B-C32C-4A41-BD92-743A874A76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CCA6C6-522E-234F-8EBA-F0BDD7B18258}"/>
              </a:ext>
            </a:extLst>
          </p:cNvPr>
          <p:cNvSpPr>
            <a:spLocks noGrp="1"/>
          </p:cNvSpPr>
          <p:nvPr>
            <p:ph type="sldNum" sz="quarter" idx="12"/>
          </p:nvPr>
        </p:nvSpPr>
        <p:spPr/>
        <p:txBody>
          <a:bodyPr/>
          <a:lstStyle/>
          <a:p>
            <a:fld id="{0100A6F2-988D-1E4E-85C7-067E76FA6C2C}" type="slidenum">
              <a:rPr lang="en-US" smtClean="0"/>
              <a:t>‹#›</a:t>
            </a:fld>
            <a:endParaRPr lang="en-US"/>
          </a:p>
        </p:txBody>
      </p:sp>
    </p:spTree>
    <p:extLst>
      <p:ext uri="{BB962C8B-B14F-4D97-AF65-F5344CB8AC3E}">
        <p14:creationId xmlns:p14="http://schemas.microsoft.com/office/powerpoint/2010/main" val="473069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D74A2-F57D-D94C-AC76-D1C7E6EBF9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C6868A-2AEB-7D4A-B0CF-8C858B0966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77A1F16-1BB7-114C-9508-6502F3FE921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5F6D89-0B98-AB44-ADCC-F0A21F5C5B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80A3D63-9656-6D49-9753-209ABE2096C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86B176-4F8B-0E4F-8EA3-63B18F147B1C}"/>
              </a:ext>
            </a:extLst>
          </p:cNvPr>
          <p:cNvSpPr>
            <a:spLocks noGrp="1"/>
          </p:cNvSpPr>
          <p:nvPr>
            <p:ph type="dt" sz="half" idx="10"/>
          </p:nvPr>
        </p:nvSpPr>
        <p:spPr/>
        <p:txBody>
          <a:bodyPr/>
          <a:lstStyle/>
          <a:p>
            <a:fld id="{F212AD3A-EF5B-7E49-82C8-EBC055B15307}" type="datetimeFigureOut">
              <a:rPr lang="en-US" smtClean="0"/>
              <a:t>11/22/19</a:t>
            </a:fld>
            <a:endParaRPr lang="en-US"/>
          </a:p>
        </p:txBody>
      </p:sp>
      <p:sp>
        <p:nvSpPr>
          <p:cNvPr id="8" name="Footer Placeholder 7">
            <a:extLst>
              <a:ext uri="{FF2B5EF4-FFF2-40B4-BE49-F238E27FC236}">
                <a16:creationId xmlns:a16="http://schemas.microsoft.com/office/drawing/2014/main" id="{11362CAB-92A6-2146-8BDD-94AACC382E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CFE09E-D9D3-2A41-A52A-BA1705489E4C}"/>
              </a:ext>
            </a:extLst>
          </p:cNvPr>
          <p:cNvSpPr>
            <a:spLocks noGrp="1"/>
          </p:cNvSpPr>
          <p:nvPr>
            <p:ph type="sldNum" sz="quarter" idx="12"/>
          </p:nvPr>
        </p:nvSpPr>
        <p:spPr/>
        <p:txBody>
          <a:bodyPr/>
          <a:lstStyle/>
          <a:p>
            <a:fld id="{0100A6F2-988D-1E4E-85C7-067E76FA6C2C}" type="slidenum">
              <a:rPr lang="en-US" smtClean="0"/>
              <a:t>‹#›</a:t>
            </a:fld>
            <a:endParaRPr lang="en-US"/>
          </a:p>
        </p:txBody>
      </p:sp>
    </p:spTree>
    <p:extLst>
      <p:ext uri="{BB962C8B-B14F-4D97-AF65-F5344CB8AC3E}">
        <p14:creationId xmlns:p14="http://schemas.microsoft.com/office/powerpoint/2010/main" val="1595712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4CBCB-7A6E-8D4B-9A42-DC163EBD25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E9E294-16E7-6C44-91DB-D4BB9AB70EB2}"/>
              </a:ext>
            </a:extLst>
          </p:cNvPr>
          <p:cNvSpPr>
            <a:spLocks noGrp="1"/>
          </p:cNvSpPr>
          <p:nvPr>
            <p:ph type="dt" sz="half" idx="10"/>
          </p:nvPr>
        </p:nvSpPr>
        <p:spPr/>
        <p:txBody>
          <a:bodyPr/>
          <a:lstStyle/>
          <a:p>
            <a:fld id="{F212AD3A-EF5B-7E49-82C8-EBC055B15307}" type="datetimeFigureOut">
              <a:rPr lang="en-US" smtClean="0"/>
              <a:t>11/22/19</a:t>
            </a:fld>
            <a:endParaRPr lang="en-US"/>
          </a:p>
        </p:txBody>
      </p:sp>
      <p:sp>
        <p:nvSpPr>
          <p:cNvPr id="4" name="Footer Placeholder 3">
            <a:extLst>
              <a:ext uri="{FF2B5EF4-FFF2-40B4-BE49-F238E27FC236}">
                <a16:creationId xmlns:a16="http://schemas.microsoft.com/office/drawing/2014/main" id="{43B5B6AA-8885-3D44-B3B4-E01B2106D2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8DEBFC9-334D-3541-AC84-CA20136372A9}"/>
              </a:ext>
            </a:extLst>
          </p:cNvPr>
          <p:cNvSpPr>
            <a:spLocks noGrp="1"/>
          </p:cNvSpPr>
          <p:nvPr>
            <p:ph type="sldNum" sz="quarter" idx="12"/>
          </p:nvPr>
        </p:nvSpPr>
        <p:spPr/>
        <p:txBody>
          <a:bodyPr/>
          <a:lstStyle/>
          <a:p>
            <a:fld id="{0100A6F2-988D-1E4E-85C7-067E76FA6C2C}" type="slidenum">
              <a:rPr lang="en-US" smtClean="0"/>
              <a:t>‹#›</a:t>
            </a:fld>
            <a:endParaRPr lang="en-US"/>
          </a:p>
        </p:txBody>
      </p:sp>
    </p:spTree>
    <p:extLst>
      <p:ext uri="{BB962C8B-B14F-4D97-AF65-F5344CB8AC3E}">
        <p14:creationId xmlns:p14="http://schemas.microsoft.com/office/powerpoint/2010/main" val="2026029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F0D007-46E3-7749-91B7-46024314AB6D}"/>
              </a:ext>
            </a:extLst>
          </p:cNvPr>
          <p:cNvSpPr>
            <a:spLocks noGrp="1"/>
          </p:cNvSpPr>
          <p:nvPr>
            <p:ph type="dt" sz="half" idx="10"/>
          </p:nvPr>
        </p:nvSpPr>
        <p:spPr/>
        <p:txBody>
          <a:bodyPr/>
          <a:lstStyle/>
          <a:p>
            <a:fld id="{F212AD3A-EF5B-7E49-82C8-EBC055B15307}" type="datetimeFigureOut">
              <a:rPr lang="en-US" smtClean="0"/>
              <a:t>11/22/19</a:t>
            </a:fld>
            <a:endParaRPr lang="en-US"/>
          </a:p>
        </p:txBody>
      </p:sp>
      <p:sp>
        <p:nvSpPr>
          <p:cNvPr id="3" name="Footer Placeholder 2">
            <a:extLst>
              <a:ext uri="{FF2B5EF4-FFF2-40B4-BE49-F238E27FC236}">
                <a16:creationId xmlns:a16="http://schemas.microsoft.com/office/drawing/2014/main" id="{D1EDD1C0-5B02-7946-811D-0B71D03EE8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4BA382-D14C-E641-8022-FF4DBB206BBA}"/>
              </a:ext>
            </a:extLst>
          </p:cNvPr>
          <p:cNvSpPr>
            <a:spLocks noGrp="1"/>
          </p:cNvSpPr>
          <p:nvPr>
            <p:ph type="sldNum" sz="quarter" idx="12"/>
          </p:nvPr>
        </p:nvSpPr>
        <p:spPr/>
        <p:txBody>
          <a:bodyPr/>
          <a:lstStyle/>
          <a:p>
            <a:fld id="{0100A6F2-988D-1E4E-85C7-067E76FA6C2C}" type="slidenum">
              <a:rPr lang="en-US" smtClean="0"/>
              <a:t>‹#›</a:t>
            </a:fld>
            <a:endParaRPr lang="en-US"/>
          </a:p>
        </p:txBody>
      </p:sp>
    </p:spTree>
    <p:extLst>
      <p:ext uri="{BB962C8B-B14F-4D97-AF65-F5344CB8AC3E}">
        <p14:creationId xmlns:p14="http://schemas.microsoft.com/office/powerpoint/2010/main" val="280227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36FE4-40A2-4B4A-A444-5901CC7341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D884D9-58C1-DD4F-9F1F-06A583EE71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E4F04E9-40E4-F543-9824-45630598EF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AE6B8B-4A81-5E4E-87CF-07D9D25E8BC8}"/>
              </a:ext>
            </a:extLst>
          </p:cNvPr>
          <p:cNvSpPr>
            <a:spLocks noGrp="1"/>
          </p:cNvSpPr>
          <p:nvPr>
            <p:ph type="dt" sz="half" idx="10"/>
          </p:nvPr>
        </p:nvSpPr>
        <p:spPr/>
        <p:txBody>
          <a:bodyPr/>
          <a:lstStyle/>
          <a:p>
            <a:fld id="{F212AD3A-EF5B-7E49-82C8-EBC055B15307}" type="datetimeFigureOut">
              <a:rPr lang="en-US" smtClean="0"/>
              <a:t>11/22/19</a:t>
            </a:fld>
            <a:endParaRPr lang="en-US"/>
          </a:p>
        </p:txBody>
      </p:sp>
      <p:sp>
        <p:nvSpPr>
          <p:cNvPr id="6" name="Footer Placeholder 5">
            <a:extLst>
              <a:ext uri="{FF2B5EF4-FFF2-40B4-BE49-F238E27FC236}">
                <a16:creationId xmlns:a16="http://schemas.microsoft.com/office/drawing/2014/main" id="{AE714BDA-54F0-5A48-A8A8-5210A5D97F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366EDB-D771-B941-9805-8B3C5C297421}"/>
              </a:ext>
            </a:extLst>
          </p:cNvPr>
          <p:cNvSpPr>
            <a:spLocks noGrp="1"/>
          </p:cNvSpPr>
          <p:nvPr>
            <p:ph type="sldNum" sz="quarter" idx="12"/>
          </p:nvPr>
        </p:nvSpPr>
        <p:spPr/>
        <p:txBody>
          <a:bodyPr/>
          <a:lstStyle/>
          <a:p>
            <a:fld id="{0100A6F2-988D-1E4E-85C7-067E76FA6C2C}" type="slidenum">
              <a:rPr lang="en-US" smtClean="0"/>
              <a:t>‹#›</a:t>
            </a:fld>
            <a:endParaRPr lang="en-US"/>
          </a:p>
        </p:txBody>
      </p:sp>
    </p:spTree>
    <p:extLst>
      <p:ext uri="{BB962C8B-B14F-4D97-AF65-F5344CB8AC3E}">
        <p14:creationId xmlns:p14="http://schemas.microsoft.com/office/powerpoint/2010/main" val="3883606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831C0-3E6B-2544-80E5-BE09A842F4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110A098-0BD3-9B4B-9E04-4C7F1032DB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2D5576-9F0F-F24F-8CAD-27B68FC459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0E60CA-DEAC-5141-9461-7CECF3D3ECB1}"/>
              </a:ext>
            </a:extLst>
          </p:cNvPr>
          <p:cNvSpPr>
            <a:spLocks noGrp="1"/>
          </p:cNvSpPr>
          <p:nvPr>
            <p:ph type="dt" sz="half" idx="10"/>
          </p:nvPr>
        </p:nvSpPr>
        <p:spPr/>
        <p:txBody>
          <a:bodyPr/>
          <a:lstStyle/>
          <a:p>
            <a:fld id="{F212AD3A-EF5B-7E49-82C8-EBC055B15307}" type="datetimeFigureOut">
              <a:rPr lang="en-US" smtClean="0"/>
              <a:t>11/22/19</a:t>
            </a:fld>
            <a:endParaRPr lang="en-US"/>
          </a:p>
        </p:txBody>
      </p:sp>
      <p:sp>
        <p:nvSpPr>
          <p:cNvPr id="6" name="Footer Placeholder 5">
            <a:extLst>
              <a:ext uri="{FF2B5EF4-FFF2-40B4-BE49-F238E27FC236}">
                <a16:creationId xmlns:a16="http://schemas.microsoft.com/office/drawing/2014/main" id="{271A2A76-AFF8-4C44-BCF3-DD02B9B9D7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D5D673-EAD6-2C47-9550-60BC94E5D15D}"/>
              </a:ext>
            </a:extLst>
          </p:cNvPr>
          <p:cNvSpPr>
            <a:spLocks noGrp="1"/>
          </p:cNvSpPr>
          <p:nvPr>
            <p:ph type="sldNum" sz="quarter" idx="12"/>
          </p:nvPr>
        </p:nvSpPr>
        <p:spPr/>
        <p:txBody>
          <a:bodyPr/>
          <a:lstStyle/>
          <a:p>
            <a:fld id="{0100A6F2-988D-1E4E-85C7-067E76FA6C2C}" type="slidenum">
              <a:rPr lang="en-US" smtClean="0"/>
              <a:t>‹#›</a:t>
            </a:fld>
            <a:endParaRPr lang="en-US"/>
          </a:p>
        </p:txBody>
      </p:sp>
    </p:spTree>
    <p:extLst>
      <p:ext uri="{BB962C8B-B14F-4D97-AF65-F5344CB8AC3E}">
        <p14:creationId xmlns:p14="http://schemas.microsoft.com/office/powerpoint/2010/main" val="1944666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2A108-1F3A-AB42-BE76-4DF9110501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2B2E46-E7FB-C24D-B594-3807939EF0D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6874AB-D271-3B46-9ECC-16A589BB5169}"/>
              </a:ext>
            </a:extLst>
          </p:cNvPr>
          <p:cNvSpPr>
            <a:spLocks noGrp="1"/>
          </p:cNvSpPr>
          <p:nvPr>
            <p:ph type="dt" sz="half" idx="10"/>
          </p:nvPr>
        </p:nvSpPr>
        <p:spPr/>
        <p:txBody>
          <a:bodyPr/>
          <a:lstStyle/>
          <a:p>
            <a:fld id="{F212AD3A-EF5B-7E49-82C8-EBC055B15307}" type="datetimeFigureOut">
              <a:rPr lang="en-US" smtClean="0"/>
              <a:t>11/22/19</a:t>
            </a:fld>
            <a:endParaRPr lang="en-US"/>
          </a:p>
        </p:txBody>
      </p:sp>
      <p:sp>
        <p:nvSpPr>
          <p:cNvPr id="5" name="Footer Placeholder 4">
            <a:extLst>
              <a:ext uri="{FF2B5EF4-FFF2-40B4-BE49-F238E27FC236}">
                <a16:creationId xmlns:a16="http://schemas.microsoft.com/office/drawing/2014/main" id="{F709FF9B-A321-3242-9FB9-3CD2293DFC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C59B38-5AB5-E84C-84DF-2E7B31BAA3CE}"/>
              </a:ext>
            </a:extLst>
          </p:cNvPr>
          <p:cNvSpPr>
            <a:spLocks noGrp="1"/>
          </p:cNvSpPr>
          <p:nvPr>
            <p:ph type="sldNum" sz="quarter" idx="12"/>
          </p:nvPr>
        </p:nvSpPr>
        <p:spPr/>
        <p:txBody>
          <a:bodyPr/>
          <a:lstStyle/>
          <a:p>
            <a:fld id="{0100A6F2-988D-1E4E-85C7-067E76FA6C2C}" type="slidenum">
              <a:rPr lang="en-US" smtClean="0"/>
              <a:t>‹#›</a:t>
            </a:fld>
            <a:endParaRPr lang="en-US"/>
          </a:p>
        </p:txBody>
      </p:sp>
    </p:spTree>
    <p:extLst>
      <p:ext uri="{BB962C8B-B14F-4D97-AF65-F5344CB8AC3E}">
        <p14:creationId xmlns:p14="http://schemas.microsoft.com/office/powerpoint/2010/main" val="130889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A377F7-513D-9640-B53B-B0D419DE70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3CD273-AB61-F747-B6C7-CAE8CE644B6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1F4E95-2CA9-3F48-B142-2B9A60A1AC6D}"/>
              </a:ext>
            </a:extLst>
          </p:cNvPr>
          <p:cNvSpPr>
            <a:spLocks noGrp="1"/>
          </p:cNvSpPr>
          <p:nvPr>
            <p:ph type="dt" sz="half" idx="10"/>
          </p:nvPr>
        </p:nvSpPr>
        <p:spPr/>
        <p:txBody>
          <a:bodyPr/>
          <a:lstStyle/>
          <a:p>
            <a:fld id="{F212AD3A-EF5B-7E49-82C8-EBC055B15307}" type="datetimeFigureOut">
              <a:rPr lang="en-US" smtClean="0"/>
              <a:t>11/22/19</a:t>
            </a:fld>
            <a:endParaRPr lang="en-US"/>
          </a:p>
        </p:txBody>
      </p:sp>
      <p:sp>
        <p:nvSpPr>
          <p:cNvPr id="5" name="Footer Placeholder 4">
            <a:extLst>
              <a:ext uri="{FF2B5EF4-FFF2-40B4-BE49-F238E27FC236}">
                <a16:creationId xmlns:a16="http://schemas.microsoft.com/office/drawing/2014/main" id="{BF4F1D73-506D-C842-96B8-5D1CBA1D09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F190E4-D301-4D42-AFE8-4B3483B80F82}"/>
              </a:ext>
            </a:extLst>
          </p:cNvPr>
          <p:cNvSpPr>
            <a:spLocks noGrp="1"/>
          </p:cNvSpPr>
          <p:nvPr>
            <p:ph type="sldNum" sz="quarter" idx="12"/>
          </p:nvPr>
        </p:nvSpPr>
        <p:spPr/>
        <p:txBody>
          <a:bodyPr/>
          <a:lstStyle/>
          <a:p>
            <a:fld id="{0100A6F2-988D-1E4E-85C7-067E76FA6C2C}" type="slidenum">
              <a:rPr lang="en-US" smtClean="0"/>
              <a:t>‹#›</a:t>
            </a:fld>
            <a:endParaRPr lang="en-US"/>
          </a:p>
        </p:txBody>
      </p:sp>
    </p:spTree>
    <p:extLst>
      <p:ext uri="{BB962C8B-B14F-4D97-AF65-F5344CB8AC3E}">
        <p14:creationId xmlns:p14="http://schemas.microsoft.com/office/powerpoint/2010/main" val="43248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44EFC6-BC05-7F4A-8256-67D8E5DFEE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CCBA4E-C136-9D49-8FCD-15F085C55A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67CC8-7322-A74F-A094-06DE1A10F8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12AD3A-EF5B-7E49-82C8-EBC055B15307}" type="datetimeFigureOut">
              <a:rPr lang="en-US" smtClean="0"/>
              <a:t>11/22/19</a:t>
            </a:fld>
            <a:endParaRPr lang="en-US"/>
          </a:p>
        </p:txBody>
      </p:sp>
      <p:sp>
        <p:nvSpPr>
          <p:cNvPr id="5" name="Footer Placeholder 4">
            <a:extLst>
              <a:ext uri="{FF2B5EF4-FFF2-40B4-BE49-F238E27FC236}">
                <a16:creationId xmlns:a16="http://schemas.microsoft.com/office/drawing/2014/main" id="{C843120B-4351-AC4A-9F12-ED49E755A4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8032E0-E959-E540-9421-48BC91A540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00A6F2-988D-1E4E-85C7-067E76FA6C2C}" type="slidenum">
              <a:rPr lang="en-US" smtClean="0"/>
              <a:t>‹#›</a:t>
            </a:fld>
            <a:endParaRPr lang="en-US"/>
          </a:p>
        </p:txBody>
      </p:sp>
    </p:spTree>
    <p:extLst>
      <p:ext uri="{BB962C8B-B14F-4D97-AF65-F5344CB8AC3E}">
        <p14:creationId xmlns:p14="http://schemas.microsoft.com/office/powerpoint/2010/main" val="1345229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migrationmuseum.org/keepsakes-gallery/" TargetMode="External"/><Relationship Id="rId2" Type="http://schemas.openxmlformats.org/officeDocument/2006/relationships/hyperlink" Target="https://www.migrationmuseum.org/a-keepsake-is-a-very-special-thing/" TargetMode="Externa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hyperlink" Target="https://www.npg.org.uk/assets/microsites/makingamark/docs/exhibition_label.pdf" TargetMode="External"/><Relationship Id="rId1" Type="http://schemas.openxmlformats.org/officeDocument/2006/relationships/slideLayout" Target="../slideLayouts/slideLayout4.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78CDA6C-06A1-FB41-9079-188A243F416F}"/>
              </a:ext>
            </a:extLst>
          </p:cNvPr>
          <p:cNvPicPr>
            <a:picLocks noChangeAspect="1"/>
          </p:cNvPicPr>
          <p:nvPr/>
        </p:nvPicPr>
        <p:blipFill>
          <a:blip r:embed="rId2">
            <a:duotone>
              <a:prstClr val="black"/>
              <a:schemeClr val="accent1">
                <a:tint val="45000"/>
                <a:satMod val="400000"/>
              </a:schemeClr>
            </a:duotone>
          </a:blip>
          <a:srcRect/>
          <a:stretch/>
        </p:blipFill>
        <p:spPr>
          <a:xfrm>
            <a:off x="-994374" y="-28804"/>
            <a:ext cx="13899587" cy="6886804"/>
          </a:xfrm>
          <a:prstGeom prst="rect">
            <a:avLst/>
          </a:prstGeom>
        </p:spPr>
      </p:pic>
      <p:sp>
        <p:nvSpPr>
          <p:cNvPr id="2" name="Title 1">
            <a:extLst>
              <a:ext uri="{FF2B5EF4-FFF2-40B4-BE49-F238E27FC236}">
                <a16:creationId xmlns:a16="http://schemas.microsoft.com/office/drawing/2014/main" id="{794FD156-319B-6E4D-B56B-7E964D3E2986}"/>
              </a:ext>
            </a:extLst>
          </p:cNvPr>
          <p:cNvSpPr>
            <a:spLocks noGrp="1"/>
          </p:cNvSpPr>
          <p:nvPr>
            <p:ph type="ctrTitle"/>
          </p:nvPr>
        </p:nvSpPr>
        <p:spPr>
          <a:xfrm>
            <a:off x="1524000" y="1041400"/>
            <a:ext cx="9144000" cy="2387600"/>
          </a:xfrm>
        </p:spPr>
        <p:txBody>
          <a:bodyPr>
            <a:normAutofit/>
          </a:bodyPr>
          <a:lstStyle/>
          <a:p>
            <a:pPr algn="l"/>
            <a:r>
              <a:rPr lang="en-US" dirty="0">
                <a:solidFill>
                  <a:schemeClr val="accent4">
                    <a:lumMod val="20000"/>
                    <a:lumOff val="80000"/>
                  </a:schemeClr>
                </a:solidFill>
              </a:rPr>
              <a:t>Silas </a:t>
            </a:r>
            <a:r>
              <a:rPr lang="en-US" dirty="0" err="1">
                <a:solidFill>
                  <a:schemeClr val="accent4">
                    <a:lumMod val="20000"/>
                    <a:lumOff val="80000"/>
                  </a:schemeClr>
                </a:solidFill>
              </a:rPr>
              <a:t>Marner</a:t>
            </a:r>
            <a:r>
              <a:rPr lang="en-US" dirty="0">
                <a:solidFill>
                  <a:schemeClr val="accent4">
                    <a:lumMod val="20000"/>
                    <a:lumOff val="80000"/>
                  </a:schemeClr>
                </a:solidFill>
              </a:rPr>
              <a:t>: </a:t>
            </a:r>
            <a:br>
              <a:rPr lang="en-US" dirty="0">
                <a:solidFill>
                  <a:schemeClr val="accent4">
                    <a:lumMod val="20000"/>
                    <a:lumOff val="80000"/>
                  </a:schemeClr>
                </a:solidFill>
              </a:rPr>
            </a:br>
            <a:r>
              <a:rPr lang="en-US" dirty="0">
                <a:solidFill>
                  <a:schemeClr val="accent4">
                    <a:lumMod val="20000"/>
                    <a:lumOff val="80000"/>
                  </a:schemeClr>
                </a:solidFill>
              </a:rPr>
              <a:t>The Weaver of Raveloe </a:t>
            </a:r>
          </a:p>
        </p:txBody>
      </p:sp>
      <p:sp>
        <p:nvSpPr>
          <p:cNvPr id="3" name="Subtitle 2">
            <a:extLst>
              <a:ext uri="{FF2B5EF4-FFF2-40B4-BE49-F238E27FC236}">
                <a16:creationId xmlns:a16="http://schemas.microsoft.com/office/drawing/2014/main" id="{A9C724E7-0B6B-DE45-8058-08357BD8F3BF}"/>
              </a:ext>
            </a:extLst>
          </p:cNvPr>
          <p:cNvSpPr>
            <a:spLocks noGrp="1"/>
          </p:cNvSpPr>
          <p:nvPr>
            <p:ph type="subTitle" idx="1"/>
          </p:nvPr>
        </p:nvSpPr>
        <p:spPr>
          <a:xfrm>
            <a:off x="1524000" y="3774832"/>
            <a:ext cx="9144000" cy="1655762"/>
          </a:xfrm>
        </p:spPr>
        <p:txBody>
          <a:bodyPr>
            <a:normAutofit/>
          </a:bodyPr>
          <a:lstStyle/>
          <a:p>
            <a:pPr algn="l"/>
            <a:r>
              <a:rPr lang="en-US" sz="3200" dirty="0">
                <a:solidFill>
                  <a:schemeClr val="bg1"/>
                </a:solidFill>
              </a:rPr>
              <a:t>Lesson 5: Making Communities with Objects</a:t>
            </a:r>
          </a:p>
        </p:txBody>
      </p:sp>
      <p:pic>
        <p:nvPicPr>
          <p:cNvPr id="5" name="Picture 4">
            <a:extLst>
              <a:ext uri="{FF2B5EF4-FFF2-40B4-BE49-F238E27FC236}">
                <a16:creationId xmlns:a16="http://schemas.microsoft.com/office/drawing/2014/main" id="{754DD6F6-90A1-5C4E-AB76-110FD5BCB99C}"/>
              </a:ext>
            </a:extLst>
          </p:cNvPr>
          <p:cNvPicPr>
            <a:picLocks noChangeAspect="1"/>
          </p:cNvPicPr>
          <p:nvPr/>
        </p:nvPicPr>
        <p:blipFill>
          <a:blip r:embed="rId3"/>
          <a:srcRect/>
          <a:stretch/>
        </p:blipFill>
        <p:spPr>
          <a:xfrm>
            <a:off x="9911824" y="6184783"/>
            <a:ext cx="1169438" cy="293127"/>
          </a:xfrm>
          <a:prstGeom prst="rect">
            <a:avLst/>
          </a:prstGeom>
        </p:spPr>
      </p:pic>
      <p:pic>
        <p:nvPicPr>
          <p:cNvPr id="6" name="Picture 5">
            <a:extLst>
              <a:ext uri="{FF2B5EF4-FFF2-40B4-BE49-F238E27FC236}">
                <a16:creationId xmlns:a16="http://schemas.microsoft.com/office/drawing/2014/main" id="{2BFA4FA6-5EA0-0244-BA1C-4F0DB45103D8}"/>
              </a:ext>
            </a:extLst>
          </p:cNvPr>
          <p:cNvPicPr>
            <a:picLocks noChangeAspect="1"/>
          </p:cNvPicPr>
          <p:nvPr/>
        </p:nvPicPr>
        <p:blipFill>
          <a:blip r:embed="rId4"/>
          <a:stretch>
            <a:fillRect/>
          </a:stretch>
        </p:blipFill>
        <p:spPr>
          <a:xfrm>
            <a:off x="8957468" y="6150372"/>
            <a:ext cx="723900" cy="361950"/>
          </a:xfrm>
          <a:prstGeom prst="rect">
            <a:avLst/>
          </a:prstGeom>
        </p:spPr>
      </p:pic>
      <p:pic>
        <p:nvPicPr>
          <p:cNvPr id="7" name="Picture 6">
            <a:extLst>
              <a:ext uri="{FF2B5EF4-FFF2-40B4-BE49-F238E27FC236}">
                <a16:creationId xmlns:a16="http://schemas.microsoft.com/office/drawing/2014/main" id="{2CEF9D47-380E-A841-BCA5-007EDA93D866}"/>
              </a:ext>
            </a:extLst>
          </p:cNvPr>
          <p:cNvPicPr>
            <a:picLocks noChangeAspect="1"/>
          </p:cNvPicPr>
          <p:nvPr/>
        </p:nvPicPr>
        <p:blipFill>
          <a:blip r:embed="rId5"/>
          <a:stretch>
            <a:fillRect/>
          </a:stretch>
        </p:blipFill>
        <p:spPr>
          <a:xfrm>
            <a:off x="11082798" y="5839087"/>
            <a:ext cx="794430" cy="1122363"/>
          </a:xfrm>
          <a:prstGeom prst="rect">
            <a:avLst/>
          </a:prstGeom>
        </p:spPr>
      </p:pic>
      <p:sp>
        <p:nvSpPr>
          <p:cNvPr id="9" name="Footer Placeholder 3">
            <a:extLst>
              <a:ext uri="{FF2B5EF4-FFF2-40B4-BE49-F238E27FC236}">
                <a16:creationId xmlns:a16="http://schemas.microsoft.com/office/drawing/2014/main" id="{5BAD1F3A-B13A-7646-B254-D2E35DCDBAA5}"/>
              </a:ext>
            </a:extLst>
          </p:cNvPr>
          <p:cNvSpPr>
            <a:spLocks noGrp="1"/>
          </p:cNvSpPr>
          <p:nvPr>
            <p:ph type="ftr" sz="quarter" idx="11"/>
          </p:nvPr>
        </p:nvSpPr>
        <p:spPr>
          <a:xfrm>
            <a:off x="1535429" y="5409113"/>
            <a:ext cx="4114800" cy="365125"/>
          </a:xfrm>
        </p:spPr>
        <p:txBody>
          <a:bodyPr/>
          <a:lstStyle/>
          <a:p>
            <a:r>
              <a:rPr lang="en-GB" sz="2000" dirty="0" err="1">
                <a:solidFill>
                  <a:schemeClr val="accent4">
                    <a:lumMod val="20000"/>
                    <a:lumOff val="80000"/>
                  </a:schemeClr>
                </a:solidFill>
              </a:rPr>
              <a:t>georgeeliotprovincialism.home.blog</a:t>
            </a:r>
            <a:r>
              <a:rPr lang="en-GB" sz="2000" dirty="0">
                <a:solidFill>
                  <a:schemeClr val="accent4">
                    <a:lumMod val="20000"/>
                    <a:lumOff val="80000"/>
                  </a:schemeClr>
                </a:solidFill>
              </a:rPr>
              <a:t> </a:t>
            </a:r>
          </a:p>
          <a:p>
            <a:endParaRPr lang="en-US" dirty="0"/>
          </a:p>
        </p:txBody>
      </p:sp>
      <p:sp>
        <p:nvSpPr>
          <p:cNvPr id="10" name="TextBox 9">
            <a:extLst>
              <a:ext uri="{FF2B5EF4-FFF2-40B4-BE49-F238E27FC236}">
                <a16:creationId xmlns:a16="http://schemas.microsoft.com/office/drawing/2014/main" id="{101C55C9-62B4-9540-9EAC-AAB42EA3764E}"/>
              </a:ext>
            </a:extLst>
          </p:cNvPr>
          <p:cNvSpPr txBox="1"/>
          <p:nvPr/>
        </p:nvSpPr>
        <p:spPr>
          <a:xfrm>
            <a:off x="1571142" y="6086714"/>
            <a:ext cx="6278400" cy="400110"/>
          </a:xfrm>
          <a:prstGeom prst="rect">
            <a:avLst/>
          </a:prstGeom>
          <a:noFill/>
        </p:spPr>
        <p:txBody>
          <a:bodyPr wrap="square" rtlCol="0">
            <a:spAutoFit/>
          </a:bodyPr>
          <a:lstStyle/>
          <a:p>
            <a:r>
              <a:rPr lang="en-US" sz="1000" dirty="0">
                <a:solidFill>
                  <a:schemeClr val="bg1"/>
                </a:solidFill>
                <a:latin typeface="+mj-lt"/>
              </a:rPr>
              <a:t>image </a:t>
            </a:r>
            <a:r>
              <a:rPr lang="en-US" sz="1000" dirty="0" err="1">
                <a:solidFill>
                  <a:schemeClr val="bg1"/>
                </a:solidFill>
                <a:latin typeface="+mj-lt"/>
              </a:rPr>
              <a:t>www.visionofbritain.org.uk</a:t>
            </a:r>
            <a:r>
              <a:rPr lang="en-GB" sz="1000" dirty="0">
                <a:solidFill>
                  <a:schemeClr val="bg1"/>
                </a:solidFill>
                <a:latin typeface="+mj-lt"/>
              </a:rPr>
              <a:t> (c) 2004-2015 of the Great Britain Historical GIS Project and the University of Portsmouth. This work is licensed under the Creative Commons Attribution 4.0 International License</a:t>
            </a:r>
            <a:endParaRPr lang="en-US" sz="1000" dirty="0">
              <a:solidFill>
                <a:schemeClr val="bg1"/>
              </a:solidFill>
              <a:latin typeface="+mj-lt"/>
            </a:endParaRPr>
          </a:p>
        </p:txBody>
      </p:sp>
    </p:spTree>
    <p:extLst>
      <p:ext uri="{BB962C8B-B14F-4D97-AF65-F5344CB8AC3E}">
        <p14:creationId xmlns:p14="http://schemas.microsoft.com/office/powerpoint/2010/main" val="3004004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1B38F89-0CDD-7141-98E8-9734DABC883F}"/>
              </a:ext>
            </a:extLst>
          </p:cNvPr>
          <p:cNvPicPr>
            <a:picLocks noGrp="1" noChangeAspect="1"/>
          </p:cNvPicPr>
          <p:nvPr>
            <p:ph sz="half" idx="1"/>
          </p:nvPr>
        </p:nvPicPr>
        <p:blipFill rotWithShape="1">
          <a:blip r:embed="rId2"/>
          <a:srcRect t="4749" r="2" b="783"/>
          <a:stretch/>
        </p:blipFill>
        <p:spPr>
          <a:xfrm>
            <a:off x="0" y="10"/>
            <a:ext cx="12192000" cy="6857990"/>
          </a:xfrm>
          <a:prstGeom prst="rect">
            <a:avLst/>
          </a:prstGeom>
        </p:spPr>
      </p:pic>
      <p:sp>
        <p:nvSpPr>
          <p:cNvPr id="1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8D721090-F687-ED4A-8508-D4511ECA79D5}"/>
              </a:ext>
            </a:extLst>
          </p:cNvPr>
          <p:cNvSpPr>
            <a:spLocks noGrp="1"/>
          </p:cNvSpPr>
          <p:nvPr>
            <p:ph type="title"/>
          </p:nvPr>
        </p:nvSpPr>
        <p:spPr>
          <a:xfrm>
            <a:off x="906517" y="1836234"/>
            <a:ext cx="4204137" cy="1342754"/>
          </a:xfrm>
        </p:spPr>
        <p:txBody>
          <a:bodyPr vert="horz" lIns="91440" tIns="45720" rIns="91440" bIns="45720" rtlCol="0" anchor="ctr">
            <a:noAutofit/>
          </a:bodyPr>
          <a:lstStyle/>
          <a:p>
            <a:r>
              <a:rPr lang="en-US" sz="2800" dirty="0">
                <a:latin typeface="+mn-lt"/>
              </a:rPr>
              <a:t>Starter: </a:t>
            </a:r>
            <a:r>
              <a:rPr lang="en-US" sz="2800" dirty="0"/>
              <a:t>What objects matter to you, are precious or speak of home?</a:t>
            </a:r>
          </a:p>
        </p:txBody>
      </p:sp>
      <p:cxnSp>
        <p:nvCxnSpPr>
          <p:cNvPr id="13" name="Straight Connector 1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D5B7109B-69C7-8C40-BB9A-0CE2D8A6D494}"/>
              </a:ext>
            </a:extLst>
          </p:cNvPr>
          <p:cNvSpPr>
            <a:spLocks noGrp="1"/>
          </p:cNvSpPr>
          <p:nvPr>
            <p:ph sz="half" idx="2"/>
          </p:nvPr>
        </p:nvSpPr>
        <p:spPr>
          <a:xfrm>
            <a:off x="906517" y="3337139"/>
            <a:ext cx="4204137" cy="2619839"/>
          </a:xfrm>
        </p:spPr>
        <p:txBody>
          <a:bodyPr vert="horz" lIns="91440" tIns="45720" rIns="91440" bIns="45720" rtlCol="0" anchor="ctr">
            <a:normAutofit/>
          </a:bodyPr>
          <a:lstStyle/>
          <a:p>
            <a:pPr marL="0" indent="0" algn="just">
              <a:buNone/>
            </a:pPr>
            <a:r>
              <a:rPr lang="en-US" sz="2400" dirty="0">
                <a:latin typeface="+mj-lt"/>
              </a:rPr>
              <a:t>Discuss with partner how they feel; how they make you feel; where you keep them; why these things?</a:t>
            </a:r>
          </a:p>
        </p:txBody>
      </p:sp>
    </p:spTree>
    <p:extLst>
      <p:ext uri="{BB962C8B-B14F-4D97-AF65-F5344CB8AC3E}">
        <p14:creationId xmlns:p14="http://schemas.microsoft.com/office/powerpoint/2010/main" val="3569657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5A04CF-97D4-4FF7-B359-C546B1F6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2A9B799-D745-104A-9C1A-EF56C2711DD3}"/>
              </a:ext>
            </a:extLst>
          </p:cNvPr>
          <p:cNvSpPr>
            <a:spLocks noGrp="1"/>
          </p:cNvSpPr>
          <p:nvPr>
            <p:ph type="title"/>
          </p:nvPr>
        </p:nvSpPr>
        <p:spPr>
          <a:xfrm>
            <a:off x="578439" y="720510"/>
            <a:ext cx="3075350" cy="2156621"/>
          </a:xfrm>
        </p:spPr>
        <p:txBody>
          <a:bodyPr anchor="t">
            <a:normAutofit/>
          </a:bodyPr>
          <a:lstStyle/>
          <a:p>
            <a:pPr>
              <a:lnSpc>
                <a:spcPct val="100000"/>
              </a:lnSpc>
              <a:spcAft>
                <a:spcPts val="300"/>
              </a:spcAft>
            </a:pPr>
            <a:r>
              <a:rPr lang="en-US" sz="3600" dirty="0">
                <a:solidFill>
                  <a:schemeClr val="accent4">
                    <a:lumMod val="20000"/>
                    <a:lumOff val="80000"/>
                  </a:schemeClr>
                </a:solidFill>
                <a:latin typeface="+mn-lt"/>
              </a:rPr>
              <a:t>Silas’s objects of affection: </a:t>
            </a:r>
            <a:r>
              <a:rPr lang="en-US" sz="3600" dirty="0">
                <a:solidFill>
                  <a:schemeClr val="bg2">
                    <a:lumMod val="90000"/>
                  </a:schemeClr>
                </a:solidFill>
              </a:rPr>
              <a:t>Jug, loom, gold </a:t>
            </a:r>
          </a:p>
        </p:txBody>
      </p:sp>
      <p:sp>
        <p:nvSpPr>
          <p:cNvPr id="3" name="Content Placeholder 2">
            <a:extLst>
              <a:ext uri="{FF2B5EF4-FFF2-40B4-BE49-F238E27FC236}">
                <a16:creationId xmlns:a16="http://schemas.microsoft.com/office/drawing/2014/main" id="{6D7DB56C-0BAF-1049-9171-2C914B7555AC}"/>
              </a:ext>
            </a:extLst>
          </p:cNvPr>
          <p:cNvSpPr>
            <a:spLocks noGrp="1"/>
          </p:cNvSpPr>
          <p:nvPr>
            <p:ph sz="half" idx="1"/>
          </p:nvPr>
        </p:nvSpPr>
        <p:spPr>
          <a:xfrm>
            <a:off x="4694280" y="531737"/>
            <a:ext cx="3176974" cy="4478862"/>
          </a:xfrm>
        </p:spPr>
        <p:txBody>
          <a:bodyPr vert="horz" lIns="91440" tIns="45720" rIns="91440" bIns="45720" rtlCol="0" anchor="t">
            <a:normAutofit lnSpcReduction="10000"/>
          </a:bodyPr>
          <a:lstStyle/>
          <a:p>
            <a:pPr marL="0" indent="0" algn="just">
              <a:buNone/>
            </a:pPr>
            <a:r>
              <a:rPr lang="en-US" sz="2000" dirty="0"/>
              <a:t>Extract 1:</a:t>
            </a:r>
          </a:p>
          <a:p>
            <a:pPr marL="0" indent="0" algn="just">
              <a:buNone/>
            </a:pPr>
            <a:r>
              <a:rPr lang="en-US" sz="2400" dirty="0">
                <a:solidFill>
                  <a:schemeClr val="tx1">
                    <a:lumMod val="95000"/>
                    <a:lumOff val="5000"/>
                  </a:schemeClr>
                </a:solidFill>
              </a:rPr>
              <a:t>Why is the brown jug so important to Silas?</a:t>
            </a:r>
            <a:endParaRPr lang="en-US" sz="2400" dirty="0">
              <a:solidFill>
                <a:schemeClr val="tx1">
                  <a:lumMod val="95000"/>
                  <a:lumOff val="5000"/>
                </a:schemeClr>
              </a:solidFill>
              <a:cs typeface="Calibri"/>
            </a:endParaRPr>
          </a:p>
          <a:p>
            <a:pPr marL="0" indent="0" algn="just">
              <a:buNone/>
            </a:pPr>
            <a:r>
              <a:rPr lang="en-US" sz="2400" dirty="0">
                <a:solidFill>
                  <a:schemeClr val="tx1">
                    <a:lumMod val="95000"/>
                    <a:lumOff val="5000"/>
                  </a:schemeClr>
                </a:solidFill>
              </a:rPr>
              <a:t>Why does he keep it after it breaks?</a:t>
            </a:r>
            <a:endParaRPr lang="en-US" sz="2400" dirty="0">
              <a:solidFill>
                <a:schemeClr val="tx1">
                  <a:lumMod val="95000"/>
                  <a:lumOff val="5000"/>
                </a:schemeClr>
              </a:solidFill>
              <a:cs typeface="Calibri"/>
            </a:endParaRPr>
          </a:p>
          <a:p>
            <a:pPr marL="0" indent="0" algn="just">
              <a:buNone/>
            </a:pPr>
            <a:endParaRPr lang="en-US" sz="2400" dirty="0">
              <a:solidFill>
                <a:schemeClr val="accent1">
                  <a:lumMod val="75000"/>
                </a:schemeClr>
              </a:solidFill>
            </a:endParaRPr>
          </a:p>
          <a:p>
            <a:pPr marL="0" indent="0" algn="just">
              <a:buNone/>
            </a:pPr>
            <a:r>
              <a:rPr lang="en-US" sz="2400" dirty="0">
                <a:solidFill>
                  <a:schemeClr val="accent1">
                    <a:lumMod val="75000"/>
                  </a:schemeClr>
                </a:solidFill>
              </a:rPr>
              <a:t>Write for 5 minutes from the point of view of the jug. What does it feel about Silas?</a:t>
            </a:r>
            <a:endParaRPr lang="en-US" sz="2400" dirty="0">
              <a:solidFill>
                <a:schemeClr val="accent1">
                  <a:lumMod val="75000"/>
                </a:schemeClr>
              </a:solidFill>
              <a:cs typeface="Calibri"/>
            </a:endParaRPr>
          </a:p>
        </p:txBody>
      </p:sp>
      <p:sp>
        <p:nvSpPr>
          <p:cNvPr id="4" name="Content Placeholder 3">
            <a:extLst>
              <a:ext uri="{FF2B5EF4-FFF2-40B4-BE49-F238E27FC236}">
                <a16:creationId xmlns:a16="http://schemas.microsoft.com/office/drawing/2014/main" id="{8B369CD7-CC59-8F46-9687-216DFCFCF47F}"/>
              </a:ext>
            </a:extLst>
          </p:cNvPr>
          <p:cNvSpPr>
            <a:spLocks noGrp="1"/>
          </p:cNvSpPr>
          <p:nvPr>
            <p:ph sz="half" idx="2"/>
          </p:nvPr>
        </p:nvSpPr>
        <p:spPr>
          <a:xfrm>
            <a:off x="8254994" y="540852"/>
            <a:ext cx="3358567" cy="4363844"/>
          </a:xfrm>
        </p:spPr>
        <p:txBody>
          <a:bodyPr vert="horz" lIns="91440" tIns="45720" rIns="91440" bIns="45720" rtlCol="0" anchor="t">
            <a:normAutofit lnSpcReduction="10000"/>
          </a:bodyPr>
          <a:lstStyle/>
          <a:p>
            <a:pPr marL="0" indent="0" algn="just">
              <a:buNone/>
            </a:pPr>
            <a:r>
              <a:rPr lang="en-US" sz="2000" dirty="0"/>
              <a:t>Extract 2:</a:t>
            </a:r>
          </a:p>
          <a:p>
            <a:pPr marL="0" indent="0" algn="just">
              <a:buNone/>
            </a:pPr>
            <a:r>
              <a:rPr lang="en-US" sz="2000" dirty="0"/>
              <a:t>‘</a:t>
            </a:r>
            <a:r>
              <a:rPr lang="en-US" sz="2400" dirty="0"/>
              <a:t>like all objects to which a man devotes himself, they [the gold and the loom] had fashioned him into correspondence with themselves.’</a:t>
            </a:r>
            <a:endParaRPr lang="en-US" sz="2400" dirty="0">
              <a:cs typeface="Calibri"/>
            </a:endParaRPr>
          </a:p>
          <a:p>
            <a:pPr algn="just"/>
            <a:r>
              <a:rPr lang="en-US" sz="2400" dirty="0"/>
              <a:t>How is Silas like his loom or his gold? </a:t>
            </a:r>
          </a:p>
          <a:p>
            <a:pPr algn="just"/>
            <a:r>
              <a:rPr lang="en-US" sz="2400" dirty="0"/>
              <a:t>How can an object change a person? </a:t>
            </a:r>
            <a:endParaRPr lang="en-US" sz="2400" dirty="0">
              <a:cs typeface="Calibri"/>
            </a:endParaRPr>
          </a:p>
          <a:p>
            <a:pPr algn="just"/>
            <a:r>
              <a:rPr lang="en-US" sz="2400" dirty="0"/>
              <a:t>Can objects having power over us?</a:t>
            </a:r>
            <a:endParaRPr lang="en-US" sz="2400" dirty="0">
              <a:cs typeface="Calibri"/>
            </a:endParaRPr>
          </a:p>
        </p:txBody>
      </p:sp>
      <p:sp>
        <p:nvSpPr>
          <p:cNvPr id="5" name="TextBox 4">
            <a:extLst>
              <a:ext uri="{FF2B5EF4-FFF2-40B4-BE49-F238E27FC236}">
                <a16:creationId xmlns:a16="http://schemas.microsoft.com/office/drawing/2014/main" id="{505DCE16-5D9D-40AD-85E1-72F3F7CE70CC}"/>
              </a:ext>
            </a:extLst>
          </p:cNvPr>
          <p:cNvSpPr txBox="1"/>
          <p:nvPr/>
        </p:nvSpPr>
        <p:spPr>
          <a:xfrm>
            <a:off x="4810664" y="596085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l</a:t>
            </a:r>
          </a:p>
        </p:txBody>
      </p:sp>
      <p:sp>
        <p:nvSpPr>
          <p:cNvPr id="6" name="TextBox 5">
            <a:extLst>
              <a:ext uri="{FF2B5EF4-FFF2-40B4-BE49-F238E27FC236}">
                <a16:creationId xmlns:a16="http://schemas.microsoft.com/office/drawing/2014/main" id="{3DD42EDA-9736-4FF0-AD97-4107BE820782}"/>
              </a:ext>
            </a:extLst>
          </p:cNvPr>
          <p:cNvSpPr txBox="1"/>
          <p:nvPr/>
        </p:nvSpPr>
        <p:spPr>
          <a:xfrm>
            <a:off x="4078037" y="5319867"/>
            <a:ext cx="7763474" cy="1070166"/>
          </a:xfrm>
          <a:prstGeom prst="rect">
            <a:avLst/>
          </a:prstGeom>
          <a:solidFill>
            <a:schemeClr val="accent4">
              <a:lumMod val="20000"/>
              <a:lumOff val="80000"/>
            </a:schemeClr>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288000" tIns="108000" rIns="144000" bIns="180000" numCol="1" spcCol="0" rtlCol="0" fromWordArt="0" anchor="t" anchorCtr="0" forceAA="0" compatLnSpc="1">
            <a:prstTxWarp prst="textNoShape">
              <a:avLst/>
            </a:prstTxWarp>
            <a:noAutofit/>
          </a:bodyPr>
          <a:lstStyle/>
          <a:p>
            <a:r>
              <a:rPr lang="en-US" sz="2400" dirty="0">
                <a:solidFill>
                  <a:schemeClr val="tx1">
                    <a:lumMod val="65000"/>
                    <a:lumOff val="35000"/>
                  </a:schemeClr>
                </a:solidFill>
                <a:ea typeface="+mn-lt"/>
                <a:cs typeface="+mn-lt"/>
              </a:rPr>
              <a:t>Can you see any connections between the way Silas is described in the first paragraph and the jug in the next?</a:t>
            </a:r>
          </a:p>
          <a:p>
            <a:pPr algn="l"/>
            <a:endParaRPr lang="en-US" dirty="0">
              <a:cs typeface="Calibri"/>
            </a:endParaRPr>
          </a:p>
        </p:txBody>
      </p:sp>
    </p:spTree>
    <p:extLst>
      <p:ext uri="{BB962C8B-B14F-4D97-AF65-F5344CB8AC3E}">
        <p14:creationId xmlns:p14="http://schemas.microsoft.com/office/powerpoint/2010/main" val="3557676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4134C5C-32C0-0B44-84AC-80848B250031}"/>
              </a:ext>
            </a:extLst>
          </p:cNvPr>
          <p:cNvSpPr>
            <a:spLocks noGrp="1"/>
          </p:cNvSpPr>
          <p:nvPr>
            <p:ph type="title"/>
          </p:nvPr>
        </p:nvSpPr>
        <p:spPr>
          <a:xfrm>
            <a:off x="494271" y="426910"/>
            <a:ext cx="10515600" cy="1325563"/>
          </a:xfrm>
        </p:spPr>
        <p:txBody>
          <a:bodyPr/>
          <a:lstStyle/>
          <a:p>
            <a:r>
              <a:rPr lang="en-US" dirty="0">
                <a:latin typeface="+mn-lt"/>
              </a:rPr>
              <a:t>Migration, Community, Mementoes </a:t>
            </a:r>
          </a:p>
        </p:txBody>
      </p:sp>
      <p:sp>
        <p:nvSpPr>
          <p:cNvPr id="6" name="Content Placeholder 5">
            <a:extLst>
              <a:ext uri="{FF2B5EF4-FFF2-40B4-BE49-F238E27FC236}">
                <a16:creationId xmlns:a16="http://schemas.microsoft.com/office/drawing/2014/main" id="{45062D8D-6E75-3C45-B776-9FC670BB6417}"/>
              </a:ext>
            </a:extLst>
          </p:cNvPr>
          <p:cNvSpPr>
            <a:spLocks noGrp="1"/>
          </p:cNvSpPr>
          <p:nvPr>
            <p:ph sz="half" idx="1"/>
          </p:nvPr>
        </p:nvSpPr>
        <p:spPr>
          <a:xfrm>
            <a:off x="494271" y="1912122"/>
            <a:ext cx="5601729" cy="4351338"/>
          </a:xfrm>
        </p:spPr>
        <p:txBody>
          <a:bodyPr vert="horz" lIns="91440" tIns="45720" rIns="91440" bIns="45720" rtlCol="0" anchor="t">
            <a:noAutofit/>
          </a:bodyPr>
          <a:lstStyle/>
          <a:p>
            <a:pPr marL="0" indent="0" algn="just">
              <a:buNone/>
            </a:pPr>
            <a:r>
              <a:rPr lang="en-GB" sz="2400" dirty="0">
                <a:latin typeface="+mj-lt"/>
              </a:rPr>
              <a:t>Researchers in 'cultural geography', such as </a:t>
            </a:r>
            <a:r>
              <a:rPr lang="en-GB" sz="2400" dirty="0" err="1">
                <a:latin typeface="+mj-lt"/>
              </a:rPr>
              <a:t>Divya</a:t>
            </a:r>
            <a:r>
              <a:rPr lang="en-GB" sz="2400" dirty="0">
                <a:latin typeface="+mj-lt"/>
              </a:rPr>
              <a:t> </a:t>
            </a:r>
            <a:r>
              <a:rPr lang="en-GB" sz="2400" dirty="0" err="1">
                <a:latin typeface="+mj-lt"/>
              </a:rPr>
              <a:t>Tolia</a:t>
            </a:r>
            <a:r>
              <a:rPr lang="en-GB" sz="2400" dirty="0">
                <a:latin typeface="+mj-lt"/>
              </a:rPr>
              <a:t> Kelly, and </a:t>
            </a:r>
            <a:r>
              <a:rPr lang="en-GB" sz="2400" dirty="0" err="1">
                <a:latin typeface="+mj-lt"/>
              </a:rPr>
              <a:t>Charishma</a:t>
            </a:r>
            <a:r>
              <a:rPr lang="en-GB" sz="2400" dirty="0">
                <a:latin typeface="+mj-lt"/>
              </a:rPr>
              <a:t> Ratnam have shown the importance of keepsakes and collections of objects from ‘home’ in the lives of migrants in contemporary London and elsewhere.  The objects play a part in resettling or connecting new and old communities.</a:t>
            </a:r>
          </a:p>
          <a:p>
            <a:pPr marL="0" indent="0" algn="just">
              <a:buNone/>
            </a:pPr>
            <a:endParaRPr lang="en-GB" dirty="0">
              <a:latin typeface="+mj-lt"/>
            </a:endParaRPr>
          </a:p>
          <a:p>
            <a:pPr marL="0" indent="0">
              <a:buNone/>
            </a:pPr>
            <a:r>
              <a:rPr lang="en-GB" sz="1200" dirty="0"/>
              <a:t>[image </a:t>
            </a:r>
            <a:r>
              <a:rPr lang="en-GB" sz="1300" dirty="0"/>
              <a:t>taken from </a:t>
            </a:r>
            <a:r>
              <a:rPr lang="en-GB" sz="1300" dirty="0" err="1"/>
              <a:t>Charishma</a:t>
            </a:r>
            <a:r>
              <a:rPr lang="en-GB" sz="1300" dirty="0"/>
              <a:t> Ratnam, ‘Using Visual and Mobile Methods in the Home’ Visual Ethnography 8.1 (2019)]</a:t>
            </a:r>
          </a:p>
        </p:txBody>
      </p:sp>
      <p:pic>
        <p:nvPicPr>
          <p:cNvPr id="10" name="Content Placeholder 9">
            <a:extLst>
              <a:ext uri="{FF2B5EF4-FFF2-40B4-BE49-F238E27FC236}">
                <a16:creationId xmlns:a16="http://schemas.microsoft.com/office/drawing/2014/main" id="{C045FC10-28AE-A241-ADFC-94613688CD66}"/>
              </a:ext>
            </a:extLst>
          </p:cNvPr>
          <p:cNvPicPr>
            <a:picLocks noGrp="1" noChangeAspect="1"/>
          </p:cNvPicPr>
          <p:nvPr>
            <p:ph sz="half" idx="2"/>
          </p:nvPr>
        </p:nvPicPr>
        <p:blipFill>
          <a:blip r:embed="rId2"/>
          <a:stretch>
            <a:fillRect/>
          </a:stretch>
        </p:blipFill>
        <p:spPr>
          <a:xfrm>
            <a:off x="6419335" y="1912122"/>
            <a:ext cx="5181600" cy="2845207"/>
          </a:xfrm>
        </p:spPr>
      </p:pic>
    </p:spTree>
    <p:extLst>
      <p:ext uri="{BB962C8B-B14F-4D97-AF65-F5344CB8AC3E}">
        <p14:creationId xmlns:p14="http://schemas.microsoft.com/office/powerpoint/2010/main" val="3659094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83D12-3C77-1B4B-A854-22918427A098}"/>
              </a:ext>
            </a:extLst>
          </p:cNvPr>
          <p:cNvSpPr>
            <a:spLocks noGrp="1"/>
          </p:cNvSpPr>
          <p:nvPr>
            <p:ph type="title"/>
          </p:nvPr>
        </p:nvSpPr>
        <p:spPr/>
        <p:txBody>
          <a:bodyPr/>
          <a:lstStyle/>
          <a:p>
            <a:r>
              <a:rPr lang="en-US" dirty="0"/>
              <a:t>Migration Museum and Collecting Objects</a:t>
            </a:r>
          </a:p>
        </p:txBody>
      </p:sp>
      <p:sp>
        <p:nvSpPr>
          <p:cNvPr id="3" name="Content Placeholder 2">
            <a:extLst>
              <a:ext uri="{FF2B5EF4-FFF2-40B4-BE49-F238E27FC236}">
                <a16:creationId xmlns:a16="http://schemas.microsoft.com/office/drawing/2014/main" id="{2ED4B584-132C-944D-917C-E2F814FCEB09}"/>
              </a:ext>
            </a:extLst>
          </p:cNvPr>
          <p:cNvSpPr>
            <a:spLocks noGrp="1"/>
          </p:cNvSpPr>
          <p:nvPr>
            <p:ph sz="half" idx="1"/>
          </p:nvPr>
        </p:nvSpPr>
        <p:spPr/>
        <p:txBody>
          <a:bodyPr vert="horz" lIns="91440" tIns="45720" rIns="91440" bIns="45720" rtlCol="0" anchor="t">
            <a:noAutofit/>
          </a:bodyPr>
          <a:lstStyle/>
          <a:p>
            <a:pPr marL="0" indent="0" algn="just">
              <a:buNone/>
            </a:pPr>
            <a:r>
              <a:rPr lang="en-GB" sz="2400" dirty="0"/>
              <a:t>The Migration Museum has an online exhibition of the keepsakes and special objects of migrants from around the world to Britain here:</a:t>
            </a:r>
            <a:endParaRPr lang="en-GB" dirty="0"/>
          </a:p>
          <a:p>
            <a:pPr marL="0" indent="0">
              <a:buNone/>
            </a:pPr>
            <a:r>
              <a:rPr lang="en-GB" sz="1800" u="sng" dirty="0">
                <a:latin typeface="+mj-lt"/>
                <a:hlinkClick r:id="rId2"/>
              </a:rPr>
              <a:t>https://www.migrationmuseum.org/a-keepsake-is-a-very-special-thing/</a:t>
            </a:r>
            <a:endParaRPr lang="en-GB" sz="1800" dirty="0">
              <a:latin typeface="+mj-lt"/>
            </a:endParaRPr>
          </a:p>
          <a:p>
            <a:pPr marL="0" indent="0">
              <a:buNone/>
            </a:pPr>
            <a:r>
              <a:rPr lang="en-GB" sz="1800" u="sng" dirty="0">
                <a:latin typeface="+mj-lt"/>
                <a:hlinkClick r:id="rId3"/>
              </a:rPr>
              <a:t>https://www.migrationmuseum.org/keepsakes-gallery/</a:t>
            </a:r>
            <a:endParaRPr lang="en-GB" sz="2000" dirty="0">
              <a:latin typeface="+mj-lt"/>
            </a:endParaRPr>
          </a:p>
          <a:p>
            <a:pPr algn="just"/>
            <a:r>
              <a:rPr lang="en-GB" sz="2000" dirty="0">
                <a:latin typeface="+mj-lt"/>
              </a:rPr>
              <a:t>Are there any connections / contrasts to be made between these objects and Silas’s attachment to the objects in his life in Raveloe? </a:t>
            </a:r>
          </a:p>
          <a:p>
            <a:pPr algn="just"/>
            <a:r>
              <a:rPr lang="en-GB" sz="2000" dirty="0">
                <a:latin typeface="+mj-lt"/>
              </a:rPr>
              <a:t>Are his objects something more to him than keepsakes? </a:t>
            </a:r>
            <a:endParaRPr lang="en-US" sz="2000" dirty="0">
              <a:latin typeface="+mj-lt"/>
            </a:endParaRPr>
          </a:p>
          <a:p>
            <a:endParaRPr lang="en-US" dirty="0"/>
          </a:p>
        </p:txBody>
      </p:sp>
      <p:pic>
        <p:nvPicPr>
          <p:cNvPr id="6" name="Content Placeholder 5">
            <a:extLst>
              <a:ext uri="{FF2B5EF4-FFF2-40B4-BE49-F238E27FC236}">
                <a16:creationId xmlns:a16="http://schemas.microsoft.com/office/drawing/2014/main" id="{DC4CF707-7EA8-8A46-9119-A74FE611FCEE}"/>
              </a:ext>
            </a:extLst>
          </p:cNvPr>
          <p:cNvPicPr>
            <a:picLocks noGrp="1" noChangeAspect="1"/>
          </p:cNvPicPr>
          <p:nvPr>
            <p:ph sz="half" idx="2"/>
          </p:nvPr>
        </p:nvPicPr>
        <p:blipFill>
          <a:blip r:embed="rId4"/>
          <a:stretch>
            <a:fillRect/>
          </a:stretch>
        </p:blipFill>
        <p:spPr>
          <a:xfrm>
            <a:off x="6271054" y="1825625"/>
            <a:ext cx="5398377" cy="3376570"/>
          </a:xfrm>
        </p:spPr>
      </p:pic>
    </p:spTree>
    <p:extLst>
      <p:ext uri="{BB962C8B-B14F-4D97-AF65-F5344CB8AC3E}">
        <p14:creationId xmlns:p14="http://schemas.microsoft.com/office/powerpoint/2010/main" val="3459501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ADA7E-0729-9742-BAF0-3C59619B9A01}"/>
              </a:ext>
            </a:extLst>
          </p:cNvPr>
          <p:cNvSpPr>
            <a:spLocks noGrp="1"/>
          </p:cNvSpPr>
          <p:nvPr>
            <p:ph type="title"/>
          </p:nvPr>
        </p:nvSpPr>
        <p:spPr>
          <a:xfrm>
            <a:off x="1134762" y="328108"/>
            <a:ext cx="10515600" cy="1325563"/>
          </a:xfrm>
        </p:spPr>
        <p:txBody>
          <a:bodyPr/>
          <a:lstStyle/>
          <a:p>
            <a:r>
              <a:rPr lang="en-US" dirty="0"/>
              <a:t>Homework: </a:t>
            </a:r>
            <a:br>
              <a:rPr lang="en-US" dirty="0"/>
            </a:br>
            <a:r>
              <a:rPr lang="en-US" dirty="0"/>
              <a:t>A Museum of You</a:t>
            </a:r>
          </a:p>
        </p:txBody>
      </p:sp>
      <p:sp>
        <p:nvSpPr>
          <p:cNvPr id="3" name="Content Placeholder 2">
            <a:extLst>
              <a:ext uri="{FF2B5EF4-FFF2-40B4-BE49-F238E27FC236}">
                <a16:creationId xmlns:a16="http://schemas.microsoft.com/office/drawing/2014/main" id="{FA5349D7-927C-0F4F-AB1D-A51FB057E273}"/>
              </a:ext>
            </a:extLst>
          </p:cNvPr>
          <p:cNvSpPr>
            <a:spLocks noGrp="1"/>
          </p:cNvSpPr>
          <p:nvPr>
            <p:ph sz="half" idx="1"/>
          </p:nvPr>
        </p:nvSpPr>
        <p:spPr>
          <a:xfrm>
            <a:off x="838200" y="1816942"/>
            <a:ext cx="6439930" cy="4351338"/>
          </a:xfrm>
        </p:spPr>
        <p:txBody>
          <a:bodyPr vert="horz" lIns="91440" tIns="45720" rIns="91440" bIns="45720" rtlCol="0" anchor="t">
            <a:noAutofit/>
          </a:bodyPr>
          <a:lstStyle/>
          <a:p>
            <a:r>
              <a:rPr lang="en-GB" sz="2400" dirty="0">
                <a:latin typeface="+mj-lt"/>
              </a:rPr>
              <a:t>Choose two different objects in your home that are precious to you. Write a museum object label each item using this template. </a:t>
            </a:r>
            <a:r>
              <a:rPr lang="en-GB" sz="2400" u="sng" dirty="0">
                <a:latin typeface="+mj-lt"/>
                <a:hlinkClick r:id="rId2"/>
              </a:rPr>
              <a:t>https://www.npg.org.uk/assets/microsites/makingamark/docs/exhibition_label.pdf</a:t>
            </a:r>
            <a:endParaRPr lang="en-GB" sz="2400" u="sng" dirty="0">
              <a:latin typeface="+mj-lt"/>
            </a:endParaRPr>
          </a:p>
          <a:p>
            <a:endParaRPr lang="en-GB" sz="2400" dirty="0">
              <a:latin typeface="+mj-lt"/>
            </a:endParaRPr>
          </a:p>
          <a:p>
            <a:pPr algn="just"/>
            <a:r>
              <a:rPr lang="en-GB" sz="2400" dirty="0">
                <a:latin typeface="+mj-lt"/>
              </a:rPr>
              <a:t>Fill in the blank square with four sentences recounting the part of this object in your daily life.  How do you handle it? What do you use it for? Why does it matter to you?</a:t>
            </a:r>
            <a:r>
              <a:rPr lang="en-GB" sz="2400" dirty="0">
                <a:effectLst/>
                <a:latin typeface="+mj-lt"/>
              </a:rPr>
              <a:t> Do you think it might shape you in the way Silas’s objects shape him?!</a:t>
            </a:r>
            <a:endParaRPr lang="en-US" sz="2400" dirty="0">
              <a:latin typeface="+mj-lt"/>
            </a:endParaRPr>
          </a:p>
        </p:txBody>
      </p:sp>
      <p:pic>
        <p:nvPicPr>
          <p:cNvPr id="6" name="Content Placeholder 5">
            <a:extLst>
              <a:ext uri="{FF2B5EF4-FFF2-40B4-BE49-F238E27FC236}">
                <a16:creationId xmlns:a16="http://schemas.microsoft.com/office/drawing/2014/main" id="{2C8F91D7-11AB-A343-A809-9EC70120BC73}"/>
              </a:ext>
            </a:extLst>
          </p:cNvPr>
          <p:cNvPicPr>
            <a:picLocks noGrp="1" noChangeAspect="1"/>
          </p:cNvPicPr>
          <p:nvPr>
            <p:ph sz="half" idx="2"/>
          </p:nvPr>
        </p:nvPicPr>
        <p:blipFill>
          <a:blip r:embed="rId3"/>
          <a:stretch>
            <a:fillRect/>
          </a:stretch>
        </p:blipFill>
        <p:spPr>
          <a:xfrm>
            <a:off x="7919108" y="384281"/>
            <a:ext cx="3865217" cy="5469770"/>
          </a:xfrm>
          <a:solidFill>
            <a:schemeClr val="bg1"/>
          </a:solidFill>
        </p:spPr>
      </p:pic>
      <p:sp>
        <p:nvSpPr>
          <p:cNvPr id="5" name="Footer Placeholder 3">
            <a:extLst>
              <a:ext uri="{FF2B5EF4-FFF2-40B4-BE49-F238E27FC236}">
                <a16:creationId xmlns:a16="http://schemas.microsoft.com/office/drawing/2014/main" id="{CD9C427E-CF85-4648-BF1C-FEE4E25F8ED9}"/>
              </a:ext>
            </a:extLst>
          </p:cNvPr>
          <p:cNvSpPr>
            <a:spLocks noGrp="1"/>
          </p:cNvSpPr>
          <p:nvPr>
            <p:ph type="ftr" sz="quarter" idx="11"/>
          </p:nvPr>
        </p:nvSpPr>
        <p:spPr>
          <a:xfrm>
            <a:off x="3680287" y="6213513"/>
            <a:ext cx="4114800" cy="365125"/>
          </a:xfrm>
        </p:spPr>
        <p:txBody>
          <a:bodyPr/>
          <a:lstStyle/>
          <a:p>
            <a:r>
              <a:rPr lang="en-GB" sz="2000" dirty="0" err="1">
                <a:solidFill>
                  <a:schemeClr val="tx1">
                    <a:lumMod val="50000"/>
                    <a:lumOff val="50000"/>
                  </a:schemeClr>
                </a:solidFill>
              </a:rPr>
              <a:t>georgeeliotprovincialism.home.blog</a:t>
            </a:r>
            <a:r>
              <a:rPr lang="en-GB" sz="2000" dirty="0">
                <a:solidFill>
                  <a:schemeClr val="tx1">
                    <a:lumMod val="50000"/>
                    <a:lumOff val="50000"/>
                  </a:schemeClr>
                </a:solidFill>
              </a:rPr>
              <a:t> </a:t>
            </a:r>
          </a:p>
          <a:p>
            <a:endParaRPr lang="en-US" dirty="0"/>
          </a:p>
        </p:txBody>
      </p:sp>
      <p:pic>
        <p:nvPicPr>
          <p:cNvPr id="7" name="Picture 6">
            <a:extLst>
              <a:ext uri="{FF2B5EF4-FFF2-40B4-BE49-F238E27FC236}">
                <a16:creationId xmlns:a16="http://schemas.microsoft.com/office/drawing/2014/main" id="{22A81B07-A8D5-8B48-914C-E4F8B4C7CFA8}"/>
              </a:ext>
            </a:extLst>
          </p:cNvPr>
          <p:cNvPicPr>
            <a:picLocks noChangeAspect="1"/>
          </p:cNvPicPr>
          <p:nvPr/>
        </p:nvPicPr>
        <p:blipFill>
          <a:blip r:embed="rId4"/>
          <a:srcRect/>
          <a:stretch/>
        </p:blipFill>
        <p:spPr>
          <a:xfrm>
            <a:off x="10079098" y="6180592"/>
            <a:ext cx="1172510" cy="293127"/>
          </a:xfrm>
          <a:prstGeom prst="rect">
            <a:avLst/>
          </a:prstGeom>
        </p:spPr>
      </p:pic>
      <p:pic>
        <p:nvPicPr>
          <p:cNvPr id="8" name="Picture 7">
            <a:extLst>
              <a:ext uri="{FF2B5EF4-FFF2-40B4-BE49-F238E27FC236}">
                <a16:creationId xmlns:a16="http://schemas.microsoft.com/office/drawing/2014/main" id="{268147A0-87CC-3C4D-852E-2341F4004204}"/>
              </a:ext>
            </a:extLst>
          </p:cNvPr>
          <p:cNvPicPr>
            <a:picLocks noChangeAspect="1"/>
          </p:cNvPicPr>
          <p:nvPr/>
        </p:nvPicPr>
        <p:blipFill>
          <a:blip r:embed="rId5"/>
          <a:stretch>
            <a:fillRect/>
          </a:stretch>
        </p:blipFill>
        <p:spPr>
          <a:xfrm>
            <a:off x="9127817" y="6146180"/>
            <a:ext cx="723900" cy="361950"/>
          </a:xfrm>
          <a:prstGeom prst="rect">
            <a:avLst/>
          </a:prstGeom>
        </p:spPr>
      </p:pic>
      <p:pic>
        <p:nvPicPr>
          <p:cNvPr id="9" name="Picture 8">
            <a:extLst>
              <a:ext uri="{FF2B5EF4-FFF2-40B4-BE49-F238E27FC236}">
                <a16:creationId xmlns:a16="http://schemas.microsoft.com/office/drawing/2014/main" id="{FE186933-F0C5-DB4D-A12B-9365B03353F0}"/>
              </a:ext>
            </a:extLst>
          </p:cNvPr>
          <p:cNvPicPr>
            <a:picLocks noChangeAspect="1"/>
          </p:cNvPicPr>
          <p:nvPr/>
        </p:nvPicPr>
        <p:blipFill>
          <a:blip r:embed="rId6"/>
          <a:stretch>
            <a:fillRect/>
          </a:stretch>
        </p:blipFill>
        <p:spPr>
          <a:xfrm>
            <a:off x="11253147" y="5834895"/>
            <a:ext cx="794430" cy="1122363"/>
          </a:xfrm>
          <a:prstGeom prst="rect">
            <a:avLst/>
          </a:prstGeom>
        </p:spPr>
      </p:pic>
    </p:spTree>
    <p:extLst>
      <p:ext uri="{BB962C8B-B14F-4D97-AF65-F5344CB8AC3E}">
        <p14:creationId xmlns:p14="http://schemas.microsoft.com/office/powerpoint/2010/main" val="24478938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865</TotalTime>
  <Words>500</Words>
  <Application>Microsoft Macintosh PowerPoint</Application>
  <PresentationFormat>Widescreen</PresentationFormat>
  <Paragraphs>34</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Silas Marner:  The Weaver of Raveloe </vt:lpstr>
      <vt:lpstr>Starter: What objects matter to you, are precious or speak of home?</vt:lpstr>
      <vt:lpstr>Silas’s objects of affection: Jug, loom, gold </vt:lpstr>
      <vt:lpstr>Migration, Community, Mementoes </vt:lpstr>
      <vt:lpstr>Migration Museum and Collecting Objects</vt:lpstr>
      <vt:lpstr>Homework:  A Museum of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Silas Marner: Lesson 5</dc:title>
  <dc:creator>Ruth Livesey</dc:creator>
  <cp:lastModifiedBy>Paul Smith</cp:lastModifiedBy>
  <cp:revision>36</cp:revision>
  <dcterms:created xsi:type="dcterms:W3CDTF">2019-11-11T17:37:53Z</dcterms:created>
  <dcterms:modified xsi:type="dcterms:W3CDTF">2019-11-22T10:09:51Z</dcterms:modified>
</cp:coreProperties>
</file>