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82"/>
    <p:restoredTop sz="94677"/>
  </p:normalViewPr>
  <p:slideViewPr>
    <p:cSldViewPr snapToGrid="0" snapToObjects="1">
      <p:cViewPr varScale="1">
        <p:scale>
          <a:sx n="153" d="100"/>
          <a:sy n="153" d="100"/>
        </p:scale>
        <p:origin x="200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ABE32-740E-7D4C-BA1E-8C417EE4CAD5}" type="datetimeFigureOut">
              <a:rPr lang="en-US" smtClean="0"/>
              <a:t>11/21/19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95CCD-B595-1747-B34B-BA771F624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65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7031-409C-904D-A3BB-BA0E11207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3DBFB-7D3B-B842-81DA-F5C69B9B7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92C8A-50B8-074C-840C-13AE08B0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1DA1-CA37-F840-968F-2828D6539CDC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32799-A13F-2A48-8A61-7958BBE11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3B5A4-F7F0-3B41-907E-8AAF9AE5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73BE-483A-F549-BFAA-A3E31226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D6D20-5413-1544-9A85-2C45B859A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6AC64-0CDC-0449-B08B-210D9AA53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31A1-EA32-B646-9DC7-30E70EB254E2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EDB91-39CF-FC46-85C5-5EEF3FB6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13B22-05D3-2140-8E15-A24DAD78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5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C1A8A-2115-6447-9ED5-9CC9F9339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147B4-ADED-874A-A725-E44F32F73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E57B0-043C-6445-8EDA-B7C08C88E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4614-85AB-064E-8878-E6F462CE818C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ADEC3-1552-B344-BFB7-47CCB7F45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76858-D19B-2D49-807A-8DD8FEEE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6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6D9A8-36F6-6E4A-AE0D-0C8402A1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42EDC-2253-9744-BC05-DD955272C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3D1990-52B8-9E4D-AF80-A4B4591C2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85A6FA-0292-834A-8826-E6BF781BB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1117A-3BC4-0A49-AC64-5EB75213CC39}" type="datetime1">
              <a:rPr lang="en-GB" smtClean="0"/>
              <a:t>21/11/2019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ACAD1-15B1-4748-8960-D96473EF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519BA-2F03-4045-BB66-8BB3CF8D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5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9FFE-90C1-134C-9A35-27A542BA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1F94F-69E5-A64F-9B68-959AE9C0B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955CE-7C29-804B-BA5C-8AB6DEA91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4DF0E6-83DE-3044-81E8-1E827DCCF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860E55-EA9D-E84A-8853-75F81CF6B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6405DD-77C7-E345-B866-EC418991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41DE6-246E-B745-B047-9DA9998CBE93}" type="datetime1">
              <a:rPr lang="en-GB" smtClean="0"/>
              <a:t>21/11/2019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9764E-7ABF-3345-9F62-887B55223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646B2-BD91-E94A-B598-4C496F4A9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5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2872A-E538-6842-B00E-7391ACBD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7A4521-4A3F-3B42-9FA0-A4A2F7361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C58E-C042-FF49-A1A1-9EC8A16C6F50}" type="datetime1">
              <a:rPr lang="en-GB" smtClean="0"/>
              <a:t>21/11/2019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12FF5C-B4A7-854C-8804-4BDA0AA06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0B51E-11D4-D84A-BB44-333C1F25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8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45C5E9-78A1-CD4E-9A16-FAE4C9D04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51A64-0482-7640-BC52-C49494C03552}" type="datetime1">
              <a:rPr lang="en-GB" smtClean="0"/>
              <a:t>21/11/2019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9923-C229-1340-95B4-B3A642E4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AAF93-24B1-4245-9BC9-AF2F3227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74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59DA-7308-8344-A86D-70DFE0B33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29ABD-2AE5-E643-AAAD-9882C677D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BB1C0-7D5F-CC4A-A9F2-A6DD30270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849C8-9E8C-9C4D-A005-ED5FD2823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F8D94-6D1D-1C45-8B97-2B7C2FC63BEF}" type="datetime1">
              <a:rPr lang="en-GB" smtClean="0"/>
              <a:t>21/11/2019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842F5-C9E1-F641-A0FC-4C5F56810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85D41-B1C5-7E40-BDF4-6C515DB3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0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3337B-88BC-384C-9179-F119E529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4D2A52-C783-0144-A813-F864B903D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8E73C-5E97-D942-9D7E-45C314853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B5E8B-BABB-3845-9A3D-19F0F9BF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D91-7880-104C-8C2A-3D23DEC4BCAB}" type="datetime1">
              <a:rPr lang="en-GB" smtClean="0"/>
              <a:t>21/11/2019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FE3C1-4F80-EB40-9ED5-8325CAB0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124C3-EBD0-CE4C-946F-B48E545D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0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6A67-A020-8747-B0ED-3A5EAC8C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92CD4-20AD-164D-8DD2-066D0952F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6791F-6491-F84A-B527-674373C8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0CC6-27D2-3E41-A72D-18276E8D2008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DD79E-2085-734A-B176-DE4D8077A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1BDCA-E098-7E48-B958-64B8934C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9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F3E6B8-1CA6-2D4B-8669-0479DFE98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50363B-F3F3-904F-8216-0C6849154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FC0E4-F037-8245-A515-68658875C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F69-4515-D34D-9990-8789BC4E6BF1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55E2F-881F-FF41-BB37-F8AF715C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464CE-44AD-7C40-AB76-51FC862F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0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2F580D-9E17-F545-B33E-ECA0B228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DA35C-919F-9643-9658-4C28180C8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47C7-B5D2-9B4A-82B6-3A5144244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28CF7-51CA-6C49-9A86-E4AB7A4DF5AC}" type="datetime1">
              <a:rPr lang="en-GB" smtClean="0"/>
              <a:t>21/11/2019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0E401-F652-7D4B-B714-FF4765E70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georgeeliotprovincialism.home.blog 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452C7-7CF6-3B41-B28B-5601C596B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7DAC3-F7CC-174E-A579-513A1A544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0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bwilliams.org/page/3/" TargetMode="External"/><Relationship Id="rId7" Type="http://schemas.openxmlformats.org/officeDocument/2006/relationships/hyperlink" Target="http://torontoemerg.wordpress.com/2009/12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hyperlink" Target="http://en.wikipedia.org/wiki/File:The_Young_Queen_Victoria.jpg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37C64F-2027-864E-810E-6289786E3FC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-936208" y="-16795"/>
            <a:ext cx="13875349" cy="68747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1E4235-1AF1-A84E-BE3E-51D0D4538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81744" y="6311810"/>
            <a:ext cx="1172510" cy="293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BE3AC7-C4F6-B445-897E-6C0E1DC44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463" y="6277783"/>
            <a:ext cx="723900" cy="361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E971AF-CC2B-1941-A520-70233F552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5793" y="5966498"/>
            <a:ext cx="794430" cy="112236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B129EFE-817D-D543-AB19-9F25EF3E6C2F}"/>
              </a:ext>
            </a:extLst>
          </p:cNvPr>
          <p:cNvSpPr txBox="1">
            <a:spLocks/>
          </p:cNvSpPr>
          <p:nvPr/>
        </p:nvSpPr>
        <p:spPr>
          <a:xfrm>
            <a:off x="1702411" y="1243047"/>
            <a:ext cx="9966960" cy="20916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Silas </a:t>
            </a:r>
            <a:r>
              <a:rPr lang="en-GB" sz="6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Marner</a:t>
            </a:r>
            <a:r>
              <a:rPr lang="en-GB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:</a:t>
            </a:r>
            <a:br>
              <a:rPr lang="en-GB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GB" sz="6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Weaver of Raveloe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6E148B3-FFB4-1C43-A649-A5130F393390}"/>
              </a:ext>
            </a:extLst>
          </p:cNvPr>
          <p:cNvSpPr txBox="1">
            <a:spLocks/>
          </p:cNvSpPr>
          <p:nvPr/>
        </p:nvSpPr>
        <p:spPr>
          <a:xfrm>
            <a:off x="1702411" y="3635182"/>
            <a:ext cx="7891272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</a:rPr>
              <a:t>Lesson 7: Gender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58C049F-968F-FC42-A469-7EC1247E6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2411" y="5519009"/>
            <a:ext cx="4114800" cy="365125"/>
          </a:xfrm>
        </p:spPr>
        <p:txBody>
          <a:bodyPr/>
          <a:lstStyle/>
          <a:p>
            <a:r>
              <a:rPr lang="en-GB" sz="2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georgeeliotprovincialism.home.blog</a:t>
            </a:r>
            <a:r>
              <a:rPr lang="en-GB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 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4E6F7-DC93-F74A-99F6-A2A87F48C4A5}"/>
              </a:ext>
            </a:extLst>
          </p:cNvPr>
          <p:cNvSpPr txBox="1"/>
          <p:nvPr/>
        </p:nvSpPr>
        <p:spPr>
          <a:xfrm>
            <a:off x="1738124" y="6196610"/>
            <a:ext cx="627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image </a:t>
            </a:r>
            <a:r>
              <a:rPr lang="en-US" sz="1000" dirty="0" err="1">
                <a:solidFill>
                  <a:schemeClr val="bg1"/>
                </a:solidFill>
                <a:latin typeface="+mj-lt"/>
              </a:rPr>
              <a:t>www.visionofbritain.org.uk</a:t>
            </a:r>
            <a:r>
              <a:rPr lang="en-GB" sz="1000" dirty="0">
                <a:solidFill>
                  <a:schemeClr val="bg1"/>
                </a:solidFill>
                <a:latin typeface="+mj-lt"/>
              </a:rPr>
              <a:t> (c) 2004-2015 of the Great Britain Historical GIS Project and the University of Portsmouth. This work is licensed under the Creative Commons Attribution 4.0 International License</a:t>
            </a:r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191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FAF7-931F-E34A-ABB2-17E8DD8B9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en-US" dirty="0"/>
              <a:t>Starter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EBB1E-0E33-FF43-AFD1-9DB94DDC9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80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Knowledge Check</a:t>
            </a: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With your partner: </a:t>
            </a:r>
          </a:p>
          <a:p>
            <a:pPr lvl="0"/>
            <a:r>
              <a:rPr lang="en-GB" sz="2000" dirty="0">
                <a:latin typeface="+mj-lt"/>
              </a:rPr>
              <a:t>List at least three jobs that females could do in the nineteenth century (Victorian era) – guess if you don’t know</a:t>
            </a:r>
          </a:p>
          <a:p>
            <a:pPr lvl="0"/>
            <a:r>
              <a:rPr lang="en-GB" sz="2000" dirty="0">
                <a:latin typeface="+mj-lt"/>
              </a:rPr>
              <a:t>List three jobs that females were not permitted to do - guess if you don’t know </a:t>
            </a:r>
          </a:p>
          <a:p>
            <a:pPr marL="0" lvl="0" indent="0">
              <a:buNone/>
            </a:pPr>
            <a:r>
              <a:rPr lang="en-GB" sz="2000" dirty="0">
                <a:solidFill>
                  <a:srgbClr val="0070C0"/>
                </a:solidFill>
                <a:latin typeface="+mj-lt"/>
              </a:rPr>
              <a:t>    (5 minutes) </a:t>
            </a:r>
          </a:p>
          <a:p>
            <a:pPr lvl="0"/>
            <a:endParaRPr lang="en-GB" sz="2000" dirty="0">
              <a:latin typeface="+mj-lt"/>
            </a:endParaRPr>
          </a:p>
          <a:p>
            <a:r>
              <a:rPr lang="en-GB" sz="2000" dirty="0">
                <a:latin typeface="+mj-lt"/>
              </a:rPr>
              <a:t>Extension: Why were females not permitted to carry out certain roles? Can you guess (infer)?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1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0B32-55FA-F04B-BEA0-9C1E0B228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Powerful Victorian Women: </a:t>
            </a:r>
            <a:br>
              <a:rPr lang="en-GB" sz="3600" dirty="0"/>
            </a:br>
            <a:r>
              <a:rPr lang="en-GB" sz="3600" dirty="0"/>
              <a:t>Who are these women?</a:t>
            </a:r>
            <a:endParaRPr lang="en-US" sz="3600" dirty="0"/>
          </a:p>
        </p:txBody>
      </p:sp>
      <p:pic>
        <p:nvPicPr>
          <p:cNvPr id="5" name="Content Placeholder 13" descr="A person in a dark room&#10;&#10;Description automatically generated">
            <a:extLst>
              <a:ext uri="{FF2B5EF4-FFF2-40B4-BE49-F238E27FC236}">
                <a16:creationId xmlns:a16="http://schemas.microsoft.com/office/drawing/2014/main" id="{40761D7C-FF1A-0E41-A586-9384ABD7C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76437" y="1996554"/>
            <a:ext cx="3330035" cy="4021991"/>
          </a:xfrm>
          <a:prstGeom prst="rect">
            <a:avLst/>
          </a:prstGeom>
        </p:spPr>
      </p:pic>
      <p:pic>
        <p:nvPicPr>
          <p:cNvPr id="6" name="Content Placeholder 10" descr="A person wearing a dress&#10;&#10;Description automatically generated">
            <a:extLst>
              <a:ext uri="{FF2B5EF4-FFF2-40B4-BE49-F238E27FC236}">
                <a16:creationId xmlns:a16="http://schemas.microsoft.com/office/drawing/2014/main" id="{140CD27B-43C7-2748-AF12-7D6F45C0A0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15364" y="1996554"/>
            <a:ext cx="2966680" cy="4021992"/>
          </a:xfrm>
        </p:spPr>
      </p:pic>
      <p:pic>
        <p:nvPicPr>
          <p:cNvPr id="7" name="Picture 6" descr="A vintage photo of a person&#10;&#10;Description automatically generated">
            <a:extLst>
              <a:ext uri="{FF2B5EF4-FFF2-40B4-BE49-F238E27FC236}">
                <a16:creationId xmlns:a16="http://schemas.microsoft.com/office/drawing/2014/main" id="{7972A634-C2A1-6048-8F9C-D0126ACC0D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00866" y="1996554"/>
            <a:ext cx="2552934" cy="402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EDB03-40A6-6C49-B545-A01B4867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4" y="523096"/>
            <a:ext cx="10515600" cy="1325563"/>
          </a:xfrm>
        </p:spPr>
        <p:txBody>
          <a:bodyPr>
            <a:noAutofit/>
          </a:bodyPr>
          <a:lstStyle/>
          <a:p>
            <a:r>
              <a:rPr lang="en-GB" sz="3200" dirty="0"/>
              <a:t>Chapter 11: </a:t>
            </a:r>
            <a:br>
              <a:rPr lang="en-GB" sz="3200" dirty="0"/>
            </a:br>
            <a:r>
              <a:rPr lang="en-GB" sz="3200" dirty="0"/>
              <a:t>The New Year’s Eve party </a:t>
            </a:r>
            <a:br>
              <a:rPr lang="en-GB" sz="3200" dirty="0"/>
            </a:br>
            <a:r>
              <a:rPr lang="en-GB" sz="3200" dirty="0"/>
              <a:t>- recap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46A779-477F-3E46-BAD0-F1529DF33B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10937" y="1366165"/>
            <a:ext cx="7273635" cy="527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58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C880C-1F64-9B42-8803-F16FBC17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389"/>
            <a:ext cx="10515600" cy="1325563"/>
          </a:xfrm>
        </p:spPr>
        <p:txBody>
          <a:bodyPr/>
          <a:lstStyle/>
          <a:p>
            <a:r>
              <a:rPr lang="en-US" dirty="0"/>
              <a:t>Chapter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0E727-2FDE-BA4C-B000-7F39BCCC8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1476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/>
              <a:t>Read the opening to Ch. 12 </a:t>
            </a:r>
          </a:p>
          <a:p>
            <a:endParaRPr lang="en-GB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In your group, you will: </a:t>
            </a:r>
          </a:p>
          <a:p>
            <a:r>
              <a:rPr lang="en-GB" sz="2000" dirty="0">
                <a:latin typeface="+mj-lt"/>
              </a:rPr>
              <a:t>Answer two questions on the text and make notes in your book</a:t>
            </a:r>
          </a:p>
          <a:p>
            <a:r>
              <a:rPr lang="en-GB" sz="2000" dirty="0">
                <a:latin typeface="+mj-lt"/>
              </a:rPr>
              <a:t>Feedback to the class </a:t>
            </a:r>
          </a:p>
          <a:p>
            <a:pPr marL="0" indent="0">
              <a:buNone/>
            </a:pP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You have 15 minutes to discuss as a group and note down your answers in your books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6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1808-E618-1C4D-B132-10F3B2BA6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888"/>
            <a:ext cx="3924993" cy="1325563"/>
          </a:xfrm>
        </p:spPr>
        <p:txBody>
          <a:bodyPr/>
          <a:lstStyle/>
          <a:p>
            <a:r>
              <a:rPr lang="en-US" dirty="0"/>
              <a:t>Plenary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C7A43-AF35-2540-862B-4DB79775D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137"/>
            <a:ext cx="473964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Write a paragraph on Molly’s situation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r>
              <a:rPr lang="en-GB" sz="2000" dirty="0"/>
              <a:t>using evidence from the text and including a point from your group’s discussion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B9B8B-13E2-294B-AE88-2488CBB0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7655" y="6139911"/>
            <a:ext cx="4114800" cy="365125"/>
          </a:xfrm>
        </p:spPr>
        <p:txBody>
          <a:bodyPr/>
          <a:lstStyle/>
          <a:p>
            <a:r>
              <a:rPr lang="en-US" dirty="0" err="1"/>
              <a:t>georgeeliotprovincialism.home.blog</a:t>
            </a:r>
            <a:r>
              <a:rPr lang="en-US" dirty="0"/>
              <a:t>  </a:t>
            </a:r>
          </a:p>
        </p:txBody>
      </p:sp>
      <p:pic>
        <p:nvPicPr>
          <p:cNvPr id="5" name="Picture 4" descr="Frederick Walker: the lost woman">
            <a:extLst>
              <a:ext uri="{FF2B5EF4-FFF2-40B4-BE49-F238E27FC236}">
                <a16:creationId xmlns:a16="http://schemas.microsoft.com/office/drawing/2014/main" id="{CE8AB55A-34FF-6E49-AAB8-0E16D4C00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977" y="575826"/>
            <a:ext cx="4185486" cy="5190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64DFD1-C2CF-E345-B1F8-48218D965F25}"/>
              </a:ext>
            </a:extLst>
          </p:cNvPr>
          <p:cNvSpPr txBox="1"/>
          <p:nvPr/>
        </p:nvSpPr>
        <p:spPr>
          <a:xfrm>
            <a:off x="4349916" y="5183883"/>
            <a:ext cx="325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+mj-lt"/>
              </a:rPr>
              <a:t>The Lost Path</a:t>
            </a:r>
          </a:p>
          <a:p>
            <a:r>
              <a:rPr lang="en-GB" sz="1200" dirty="0">
                <a:latin typeface="+mj-lt"/>
              </a:rPr>
              <a:t>Frederick Walker, ARA (1840-1875)</a:t>
            </a:r>
          </a:p>
          <a:p>
            <a:r>
              <a:rPr lang="en-GB" sz="1200" dirty="0">
                <a:latin typeface="+mj-lt"/>
              </a:rPr>
              <a:t>1863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FF90C8-5523-3843-9D05-53AEF2223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06" y="6175526"/>
            <a:ext cx="1175587" cy="293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CEC169-8E9C-4142-AF40-02E597F8B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463" y="6141499"/>
            <a:ext cx="723900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B7326E-10AA-CB42-9097-0F962D932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5793" y="5830214"/>
            <a:ext cx="79443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5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232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Starter</vt:lpstr>
      <vt:lpstr>Powerful Victorian Women:  Who are these women?</vt:lpstr>
      <vt:lpstr>Chapter 11:  The New Year’s Eve party  - recap</vt:lpstr>
      <vt:lpstr>Chapter 12</vt:lpstr>
      <vt:lpstr>Plenary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Smith</dc:creator>
  <cp:lastModifiedBy>Paul Smith</cp:lastModifiedBy>
  <cp:revision>10</cp:revision>
  <dcterms:created xsi:type="dcterms:W3CDTF">2019-11-11T11:45:45Z</dcterms:created>
  <dcterms:modified xsi:type="dcterms:W3CDTF">2019-11-21T23:22:04Z</dcterms:modified>
</cp:coreProperties>
</file>