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90"/>
  </p:normalViewPr>
  <p:slideViewPr>
    <p:cSldViewPr snapToGrid="0" snapToObjects="1">
      <p:cViewPr varScale="1">
        <p:scale>
          <a:sx n="128" d="100"/>
          <a:sy n="128" d="100"/>
        </p:scale>
        <p:origin x="480"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392B5-9029-DB47-86C7-A4C841903D1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BADAFFB-7749-E447-9F37-91B187069E8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CFADFB0-4511-9F49-83C7-5B73D40661A0}"/>
              </a:ext>
            </a:extLst>
          </p:cNvPr>
          <p:cNvSpPr>
            <a:spLocks noGrp="1"/>
          </p:cNvSpPr>
          <p:nvPr>
            <p:ph type="dt" sz="half" idx="10"/>
          </p:nvPr>
        </p:nvSpPr>
        <p:spPr/>
        <p:txBody>
          <a:bodyPr/>
          <a:lstStyle/>
          <a:p>
            <a:fld id="{FD804E75-B69A-804E-B9F4-CC8816AA970F}" type="datetimeFigureOut">
              <a:rPr lang="en-US" smtClean="0"/>
              <a:t>11/22/19</a:t>
            </a:fld>
            <a:endParaRPr lang="en-US"/>
          </a:p>
        </p:txBody>
      </p:sp>
      <p:sp>
        <p:nvSpPr>
          <p:cNvPr id="5" name="Footer Placeholder 4">
            <a:extLst>
              <a:ext uri="{FF2B5EF4-FFF2-40B4-BE49-F238E27FC236}">
                <a16:creationId xmlns:a16="http://schemas.microsoft.com/office/drawing/2014/main" id="{496DB15D-FDD1-114A-8106-363B9E9F9E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0AEC23-7444-B543-A833-BFC878C577F4}"/>
              </a:ext>
            </a:extLst>
          </p:cNvPr>
          <p:cNvSpPr>
            <a:spLocks noGrp="1"/>
          </p:cNvSpPr>
          <p:nvPr>
            <p:ph type="sldNum" sz="quarter" idx="12"/>
          </p:nvPr>
        </p:nvSpPr>
        <p:spPr/>
        <p:txBody>
          <a:bodyPr/>
          <a:lstStyle/>
          <a:p>
            <a:fld id="{40B17874-445C-F742-A7EC-2C00FA860C1E}" type="slidenum">
              <a:rPr lang="en-US" smtClean="0"/>
              <a:t>‹#›</a:t>
            </a:fld>
            <a:endParaRPr lang="en-US"/>
          </a:p>
        </p:txBody>
      </p:sp>
    </p:spTree>
    <p:extLst>
      <p:ext uri="{BB962C8B-B14F-4D97-AF65-F5344CB8AC3E}">
        <p14:creationId xmlns:p14="http://schemas.microsoft.com/office/powerpoint/2010/main" val="5994572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C3D66-553E-7E40-8997-F640FF68B1A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AAB58D3-190C-B94D-B143-B0EF30B88D65}"/>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3B56298-4D92-8A42-8CC9-E1CE33DF68F8}"/>
              </a:ext>
            </a:extLst>
          </p:cNvPr>
          <p:cNvSpPr>
            <a:spLocks noGrp="1"/>
          </p:cNvSpPr>
          <p:nvPr>
            <p:ph type="dt" sz="half" idx="10"/>
          </p:nvPr>
        </p:nvSpPr>
        <p:spPr/>
        <p:txBody>
          <a:bodyPr/>
          <a:lstStyle/>
          <a:p>
            <a:fld id="{FD804E75-B69A-804E-B9F4-CC8816AA970F}" type="datetimeFigureOut">
              <a:rPr lang="en-US" smtClean="0"/>
              <a:t>11/22/19</a:t>
            </a:fld>
            <a:endParaRPr lang="en-US"/>
          </a:p>
        </p:txBody>
      </p:sp>
      <p:sp>
        <p:nvSpPr>
          <p:cNvPr id="5" name="Footer Placeholder 4">
            <a:extLst>
              <a:ext uri="{FF2B5EF4-FFF2-40B4-BE49-F238E27FC236}">
                <a16:creationId xmlns:a16="http://schemas.microsoft.com/office/drawing/2014/main" id="{1AD8A4A9-3A2B-EF48-A2EC-C21389579A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EC3326-7406-4E4A-9D97-E750C13B0468}"/>
              </a:ext>
            </a:extLst>
          </p:cNvPr>
          <p:cNvSpPr>
            <a:spLocks noGrp="1"/>
          </p:cNvSpPr>
          <p:nvPr>
            <p:ph type="sldNum" sz="quarter" idx="12"/>
          </p:nvPr>
        </p:nvSpPr>
        <p:spPr/>
        <p:txBody>
          <a:bodyPr/>
          <a:lstStyle/>
          <a:p>
            <a:fld id="{40B17874-445C-F742-A7EC-2C00FA860C1E}" type="slidenum">
              <a:rPr lang="en-US" smtClean="0"/>
              <a:t>‹#›</a:t>
            </a:fld>
            <a:endParaRPr lang="en-US"/>
          </a:p>
        </p:txBody>
      </p:sp>
    </p:spTree>
    <p:extLst>
      <p:ext uri="{BB962C8B-B14F-4D97-AF65-F5344CB8AC3E}">
        <p14:creationId xmlns:p14="http://schemas.microsoft.com/office/powerpoint/2010/main" val="27871752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7DA73-C478-314C-A986-DCF2188CC70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6137406-22D5-454A-A315-3F75CFF22DC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E158F0C8-0C56-ED40-82BA-D58469A61CCE}"/>
              </a:ext>
            </a:extLst>
          </p:cNvPr>
          <p:cNvSpPr>
            <a:spLocks noGrp="1"/>
          </p:cNvSpPr>
          <p:nvPr>
            <p:ph type="dt" sz="half" idx="10"/>
          </p:nvPr>
        </p:nvSpPr>
        <p:spPr/>
        <p:txBody>
          <a:bodyPr/>
          <a:lstStyle/>
          <a:p>
            <a:fld id="{FD804E75-B69A-804E-B9F4-CC8816AA970F}" type="datetimeFigureOut">
              <a:rPr lang="en-US" smtClean="0"/>
              <a:t>11/22/19</a:t>
            </a:fld>
            <a:endParaRPr lang="en-US"/>
          </a:p>
        </p:txBody>
      </p:sp>
      <p:sp>
        <p:nvSpPr>
          <p:cNvPr id="5" name="Footer Placeholder 4">
            <a:extLst>
              <a:ext uri="{FF2B5EF4-FFF2-40B4-BE49-F238E27FC236}">
                <a16:creationId xmlns:a16="http://schemas.microsoft.com/office/drawing/2014/main" id="{B448A78E-9102-5643-B01D-5AE4A5C86B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2D9D22-BB7E-1541-8628-13C0290BD60F}"/>
              </a:ext>
            </a:extLst>
          </p:cNvPr>
          <p:cNvSpPr>
            <a:spLocks noGrp="1"/>
          </p:cNvSpPr>
          <p:nvPr>
            <p:ph type="sldNum" sz="quarter" idx="12"/>
          </p:nvPr>
        </p:nvSpPr>
        <p:spPr/>
        <p:txBody>
          <a:bodyPr/>
          <a:lstStyle/>
          <a:p>
            <a:fld id="{40B17874-445C-F742-A7EC-2C00FA860C1E}" type="slidenum">
              <a:rPr lang="en-US" smtClean="0"/>
              <a:t>‹#›</a:t>
            </a:fld>
            <a:endParaRPr lang="en-US"/>
          </a:p>
        </p:txBody>
      </p:sp>
    </p:spTree>
    <p:extLst>
      <p:ext uri="{BB962C8B-B14F-4D97-AF65-F5344CB8AC3E}">
        <p14:creationId xmlns:p14="http://schemas.microsoft.com/office/powerpoint/2010/main" val="1556314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2612F-1F94-BE4E-A6AD-E2A1C0674FF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00CC463-FCEF-B747-9DFA-7A40C3F96A8E}"/>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C659D49-C987-0440-AF03-E42449928AD9}"/>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B6A7CCB-8A96-8C46-93BF-70E6AB4B91E4}"/>
              </a:ext>
            </a:extLst>
          </p:cNvPr>
          <p:cNvSpPr>
            <a:spLocks noGrp="1"/>
          </p:cNvSpPr>
          <p:nvPr>
            <p:ph type="dt" sz="half" idx="10"/>
          </p:nvPr>
        </p:nvSpPr>
        <p:spPr/>
        <p:txBody>
          <a:bodyPr/>
          <a:lstStyle/>
          <a:p>
            <a:fld id="{FD804E75-B69A-804E-B9F4-CC8816AA970F}" type="datetimeFigureOut">
              <a:rPr lang="en-US" smtClean="0"/>
              <a:t>11/22/19</a:t>
            </a:fld>
            <a:endParaRPr lang="en-US"/>
          </a:p>
        </p:txBody>
      </p:sp>
      <p:sp>
        <p:nvSpPr>
          <p:cNvPr id="6" name="Footer Placeholder 5">
            <a:extLst>
              <a:ext uri="{FF2B5EF4-FFF2-40B4-BE49-F238E27FC236}">
                <a16:creationId xmlns:a16="http://schemas.microsoft.com/office/drawing/2014/main" id="{C4D66659-8486-DB4B-8D77-D234AA426EC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63C7496-95EE-7247-96C4-79817414944F}"/>
              </a:ext>
            </a:extLst>
          </p:cNvPr>
          <p:cNvSpPr>
            <a:spLocks noGrp="1"/>
          </p:cNvSpPr>
          <p:nvPr>
            <p:ph type="sldNum" sz="quarter" idx="12"/>
          </p:nvPr>
        </p:nvSpPr>
        <p:spPr/>
        <p:txBody>
          <a:bodyPr/>
          <a:lstStyle/>
          <a:p>
            <a:fld id="{40B17874-445C-F742-A7EC-2C00FA860C1E}" type="slidenum">
              <a:rPr lang="en-US" smtClean="0"/>
              <a:t>‹#›</a:t>
            </a:fld>
            <a:endParaRPr lang="en-US"/>
          </a:p>
        </p:txBody>
      </p:sp>
    </p:spTree>
    <p:extLst>
      <p:ext uri="{BB962C8B-B14F-4D97-AF65-F5344CB8AC3E}">
        <p14:creationId xmlns:p14="http://schemas.microsoft.com/office/powerpoint/2010/main" val="28226386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CD748-ADB3-644B-A874-B09BCDB7A56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AE72360-67A6-7548-9E15-F55E3F3755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1EB3BAE-9E76-5E47-A9CC-6D84FD3AD362}"/>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E96E340-C4BF-2841-8B4B-68BD492A544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CA5046E-4099-DA4E-BF4C-A8F1EEB6BB9C}"/>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4CC2F58-6A85-2A4F-9F43-046735B6E330}"/>
              </a:ext>
            </a:extLst>
          </p:cNvPr>
          <p:cNvSpPr>
            <a:spLocks noGrp="1"/>
          </p:cNvSpPr>
          <p:nvPr>
            <p:ph type="dt" sz="half" idx="10"/>
          </p:nvPr>
        </p:nvSpPr>
        <p:spPr/>
        <p:txBody>
          <a:bodyPr/>
          <a:lstStyle/>
          <a:p>
            <a:fld id="{FD804E75-B69A-804E-B9F4-CC8816AA970F}" type="datetimeFigureOut">
              <a:rPr lang="en-US" smtClean="0"/>
              <a:t>11/22/19</a:t>
            </a:fld>
            <a:endParaRPr lang="en-US"/>
          </a:p>
        </p:txBody>
      </p:sp>
      <p:sp>
        <p:nvSpPr>
          <p:cNvPr id="8" name="Footer Placeholder 7">
            <a:extLst>
              <a:ext uri="{FF2B5EF4-FFF2-40B4-BE49-F238E27FC236}">
                <a16:creationId xmlns:a16="http://schemas.microsoft.com/office/drawing/2014/main" id="{F0B923C9-6708-8E44-85E8-F7A29007DD8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A03B990-172F-2F47-93F0-D2B974AA9B37}"/>
              </a:ext>
            </a:extLst>
          </p:cNvPr>
          <p:cNvSpPr>
            <a:spLocks noGrp="1"/>
          </p:cNvSpPr>
          <p:nvPr>
            <p:ph type="sldNum" sz="quarter" idx="12"/>
          </p:nvPr>
        </p:nvSpPr>
        <p:spPr/>
        <p:txBody>
          <a:bodyPr/>
          <a:lstStyle/>
          <a:p>
            <a:fld id="{40B17874-445C-F742-A7EC-2C00FA860C1E}" type="slidenum">
              <a:rPr lang="en-US" smtClean="0"/>
              <a:t>‹#›</a:t>
            </a:fld>
            <a:endParaRPr lang="en-US"/>
          </a:p>
        </p:txBody>
      </p:sp>
    </p:spTree>
    <p:extLst>
      <p:ext uri="{BB962C8B-B14F-4D97-AF65-F5344CB8AC3E}">
        <p14:creationId xmlns:p14="http://schemas.microsoft.com/office/powerpoint/2010/main" val="21219512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EEC9D-4AE0-F041-AC25-94B9A63BFF4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834687C-7F46-0344-A96B-E82A83F9B312}"/>
              </a:ext>
            </a:extLst>
          </p:cNvPr>
          <p:cNvSpPr>
            <a:spLocks noGrp="1"/>
          </p:cNvSpPr>
          <p:nvPr>
            <p:ph type="dt" sz="half" idx="10"/>
          </p:nvPr>
        </p:nvSpPr>
        <p:spPr/>
        <p:txBody>
          <a:bodyPr/>
          <a:lstStyle/>
          <a:p>
            <a:fld id="{FD804E75-B69A-804E-B9F4-CC8816AA970F}" type="datetimeFigureOut">
              <a:rPr lang="en-US" smtClean="0"/>
              <a:t>11/22/19</a:t>
            </a:fld>
            <a:endParaRPr lang="en-US"/>
          </a:p>
        </p:txBody>
      </p:sp>
      <p:sp>
        <p:nvSpPr>
          <p:cNvPr id="4" name="Footer Placeholder 3">
            <a:extLst>
              <a:ext uri="{FF2B5EF4-FFF2-40B4-BE49-F238E27FC236}">
                <a16:creationId xmlns:a16="http://schemas.microsoft.com/office/drawing/2014/main" id="{3A496BF8-D383-D447-9590-1BFA652938D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35A82D5-58E6-9745-8045-3938CE53EC9C}"/>
              </a:ext>
            </a:extLst>
          </p:cNvPr>
          <p:cNvSpPr>
            <a:spLocks noGrp="1"/>
          </p:cNvSpPr>
          <p:nvPr>
            <p:ph type="sldNum" sz="quarter" idx="12"/>
          </p:nvPr>
        </p:nvSpPr>
        <p:spPr/>
        <p:txBody>
          <a:bodyPr/>
          <a:lstStyle/>
          <a:p>
            <a:fld id="{40B17874-445C-F742-A7EC-2C00FA860C1E}" type="slidenum">
              <a:rPr lang="en-US" smtClean="0"/>
              <a:t>‹#›</a:t>
            </a:fld>
            <a:endParaRPr lang="en-US"/>
          </a:p>
        </p:txBody>
      </p:sp>
    </p:spTree>
    <p:extLst>
      <p:ext uri="{BB962C8B-B14F-4D97-AF65-F5344CB8AC3E}">
        <p14:creationId xmlns:p14="http://schemas.microsoft.com/office/powerpoint/2010/main" val="8710645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A2EE27-9A70-184E-A1CC-2A92627E0012}"/>
              </a:ext>
            </a:extLst>
          </p:cNvPr>
          <p:cNvSpPr>
            <a:spLocks noGrp="1"/>
          </p:cNvSpPr>
          <p:nvPr>
            <p:ph type="dt" sz="half" idx="10"/>
          </p:nvPr>
        </p:nvSpPr>
        <p:spPr/>
        <p:txBody>
          <a:bodyPr/>
          <a:lstStyle/>
          <a:p>
            <a:fld id="{FD804E75-B69A-804E-B9F4-CC8816AA970F}" type="datetimeFigureOut">
              <a:rPr lang="en-US" smtClean="0"/>
              <a:t>11/22/19</a:t>
            </a:fld>
            <a:endParaRPr lang="en-US"/>
          </a:p>
        </p:txBody>
      </p:sp>
      <p:sp>
        <p:nvSpPr>
          <p:cNvPr id="3" name="Footer Placeholder 2">
            <a:extLst>
              <a:ext uri="{FF2B5EF4-FFF2-40B4-BE49-F238E27FC236}">
                <a16:creationId xmlns:a16="http://schemas.microsoft.com/office/drawing/2014/main" id="{9399EAFA-D549-B74F-A7B6-D2C4860ED7A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D0BBA7D-D7E3-8342-B213-C325B0FE069E}"/>
              </a:ext>
            </a:extLst>
          </p:cNvPr>
          <p:cNvSpPr>
            <a:spLocks noGrp="1"/>
          </p:cNvSpPr>
          <p:nvPr>
            <p:ph type="sldNum" sz="quarter" idx="12"/>
          </p:nvPr>
        </p:nvSpPr>
        <p:spPr/>
        <p:txBody>
          <a:bodyPr/>
          <a:lstStyle/>
          <a:p>
            <a:fld id="{40B17874-445C-F742-A7EC-2C00FA860C1E}" type="slidenum">
              <a:rPr lang="en-US" smtClean="0"/>
              <a:t>‹#›</a:t>
            </a:fld>
            <a:endParaRPr lang="en-US"/>
          </a:p>
        </p:txBody>
      </p:sp>
    </p:spTree>
    <p:extLst>
      <p:ext uri="{BB962C8B-B14F-4D97-AF65-F5344CB8AC3E}">
        <p14:creationId xmlns:p14="http://schemas.microsoft.com/office/powerpoint/2010/main" val="3016379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9F813-0D03-5D41-B742-C6711B85772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6B9448D-8B99-D74F-8196-180F26628F5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FD7A07C-9018-0D44-A0B8-7F4F5BCF39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C245B29-C44D-3249-8D7A-5533D06085AF}"/>
              </a:ext>
            </a:extLst>
          </p:cNvPr>
          <p:cNvSpPr>
            <a:spLocks noGrp="1"/>
          </p:cNvSpPr>
          <p:nvPr>
            <p:ph type="dt" sz="half" idx="10"/>
          </p:nvPr>
        </p:nvSpPr>
        <p:spPr/>
        <p:txBody>
          <a:bodyPr/>
          <a:lstStyle/>
          <a:p>
            <a:fld id="{FD804E75-B69A-804E-B9F4-CC8816AA970F}" type="datetimeFigureOut">
              <a:rPr lang="en-US" smtClean="0"/>
              <a:t>11/22/19</a:t>
            </a:fld>
            <a:endParaRPr lang="en-US"/>
          </a:p>
        </p:txBody>
      </p:sp>
      <p:sp>
        <p:nvSpPr>
          <p:cNvPr id="6" name="Footer Placeholder 5">
            <a:extLst>
              <a:ext uri="{FF2B5EF4-FFF2-40B4-BE49-F238E27FC236}">
                <a16:creationId xmlns:a16="http://schemas.microsoft.com/office/drawing/2014/main" id="{C71C6F68-6435-0048-8BCE-605A9C5037A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3788A0B-F72D-9A4B-8461-602F88571A67}"/>
              </a:ext>
            </a:extLst>
          </p:cNvPr>
          <p:cNvSpPr>
            <a:spLocks noGrp="1"/>
          </p:cNvSpPr>
          <p:nvPr>
            <p:ph type="sldNum" sz="quarter" idx="12"/>
          </p:nvPr>
        </p:nvSpPr>
        <p:spPr/>
        <p:txBody>
          <a:bodyPr/>
          <a:lstStyle/>
          <a:p>
            <a:fld id="{40B17874-445C-F742-A7EC-2C00FA860C1E}" type="slidenum">
              <a:rPr lang="en-US" smtClean="0"/>
              <a:t>‹#›</a:t>
            </a:fld>
            <a:endParaRPr lang="en-US"/>
          </a:p>
        </p:txBody>
      </p:sp>
    </p:spTree>
    <p:extLst>
      <p:ext uri="{BB962C8B-B14F-4D97-AF65-F5344CB8AC3E}">
        <p14:creationId xmlns:p14="http://schemas.microsoft.com/office/powerpoint/2010/main" val="22088182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EBC1A-67E0-284A-8D20-659E579215C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75B9AE9-4D5F-744E-B68F-EDE9E65E686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33B82EE-16D0-DC4E-ACCC-823CE90D4D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5A53E30-3C6B-574F-8879-03765D01EBF7}"/>
              </a:ext>
            </a:extLst>
          </p:cNvPr>
          <p:cNvSpPr>
            <a:spLocks noGrp="1"/>
          </p:cNvSpPr>
          <p:nvPr>
            <p:ph type="dt" sz="half" idx="10"/>
          </p:nvPr>
        </p:nvSpPr>
        <p:spPr/>
        <p:txBody>
          <a:bodyPr/>
          <a:lstStyle/>
          <a:p>
            <a:fld id="{FD804E75-B69A-804E-B9F4-CC8816AA970F}" type="datetimeFigureOut">
              <a:rPr lang="en-US" smtClean="0"/>
              <a:t>11/22/19</a:t>
            </a:fld>
            <a:endParaRPr lang="en-US"/>
          </a:p>
        </p:txBody>
      </p:sp>
      <p:sp>
        <p:nvSpPr>
          <p:cNvPr id="6" name="Footer Placeholder 5">
            <a:extLst>
              <a:ext uri="{FF2B5EF4-FFF2-40B4-BE49-F238E27FC236}">
                <a16:creationId xmlns:a16="http://schemas.microsoft.com/office/drawing/2014/main" id="{05BCBAF6-F901-824A-94D6-7B299FA265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AE4D127-76F7-1F45-9B97-9C1F92235DF6}"/>
              </a:ext>
            </a:extLst>
          </p:cNvPr>
          <p:cNvSpPr>
            <a:spLocks noGrp="1"/>
          </p:cNvSpPr>
          <p:nvPr>
            <p:ph type="sldNum" sz="quarter" idx="12"/>
          </p:nvPr>
        </p:nvSpPr>
        <p:spPr/>
        <p:txBody>
          <a:bodyPr/>
          <a:lstStyle/>
          <a:p>
            <a:fld id="{40B17874-445C-F742-A7EC-2C00FA860C1E}" type="slidenum">
              <a:rPr lang="en-US" smtClean="0"/>
              <a:t>‹#›</a:t>
            </a:fld>
            <a:endParaRPr lang="en-US"/>
          </a:p>
        </p:txBody>
      </p:sp>
    </p:spTree>
    <p:extLst>
      <p:ext uri="{BB962C8B-B14F-4D97-AF65-F5344CB8AC3E}">
        <p14:creationId xmlns:p14="http://schemas.microsoft.com/office/powerpoint/2010/main" val="15719442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8A905-DBA0-2541-8663-3076F1E6B31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6B3A647-42A6-9B4C-A340-262F3316C420}"/>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300573-A866-BC40-AD92-A4EBC0FF077A}"/>
              </a:ext>
            </a:extLst>
          </p:cNvPr>
          <p:cNvSpPr>
            <a:spLocks noGrp="1"/>
          </p:cNvSpPr>
          <p:nvPr>
            <p:ph type="dt" sz="half" idx="10"/>
          </p:nvPr>
        </p:nvSpPr>
        <p:spPr/>
        <p:txBody>
          <a:bodyPr/>
          <a:lstStyle/>
          <a:p>
            <a:fld id="{FD804E75-B69A-804E-B9F4-CC8816AA970F}" type="datetimeFigureOut">
              <a:rPr lang="en-US" smtClean="0"/>
              <a:t>11/22/19</a:t>
            </a:fld>
            <a:endParaRPr lang="en-US"/>
          </a:p>
        </p:txBody>
      </p:sp>
      <p:sp>
        <p:nvSpPr>
          <p:cNvPr id="5" name="Footer Placeholder 4">
            <a:extLst>
              <a:ext uri="{FF2B5EF4-FFF2-40B4-BE49-F238E27FC236}">
                <a16:creationId xmlns:a16="http://schemas.microsoft.com/office/drawing/2014/main" id="{267ABB91-7E41-7A45-BFDD-3C20B9713A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98C92F9-2303-384A-916D-5F3EE04725C0}"/>
              </a:ext>
            </a:extLst>
          </p:cNvPr>
          <p:cNvSpPr>
            <a:spLocks noGrp="1"/>
          </p:cNvSpPr>
          <p:nvPr>
            <p:ph type="sldNum" sz="quarter" idx="12"/>
          </p:nvPr>
        </p:nvSpPr>
        <p:spPr/>
        <p:txBody>
          <a:bodyPr/>
          <a:lstStyle/>
          <a:p>
            <a:fld id="{40B17874-445C-F742-A7EC-2C00FA860C1E}" type="slidenum">
              <a:rPr lang="en-US" smtClean="0"/>
              <a:t>‹#›</a:t>
            </a:fld>
            <a:endParaRPr lang="en-US"/>
          </a:p>
        </p:txBody>
      </p:sp>
    </p:spTree>
    <p:extLst>
      <p:ext uri="{BB962C8B-B14F-4D97-AF65-F5344CB8AC3E}">
        <p14:creationId xmlns:p14="http://schemas.microsoft.com/office/powerpoint/2010/main" val="8356356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A3B46BF-2D04-9C4C-9A8D-1FD223E22E7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89ACB10-CF14-5849-89F5-DC4C2709FDA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A34139-1C65-7E49-A362-A7FB43B772C1}"/>
              </a:ext>
            </a:extLst>
          </p:cNvPr>
          <p:cNvSpPr>
            <a:spLocks noGrp="1"/>
          </p:cNvSpPr>
          <p:nvPr>
            <p:ph type="dt" sz="half" idx="10"/>
          </p:nvPr>
        </p:nvSpPr>
        <p:spPr/>
        <p:txBody>
          <a:bodyPr/>
          <a:lstStyle/>
          <a:p>
            <a:fld id="{FD804E75-B69A-804E-B9F4-CC8816AA970F}" type="datetimeFigureOut">
              <a:rPr lang="en-US" smtClean="0"/>
              <a:t>11/22/19</a:t>
            </a:fld>
            <a:endParaRPr lang="en-US"/>
          </a:p>
        </p:txBody>
      </p:sp>
      <p:sp>
        <p:nvSpPr>
          <p:cNvPr id="5" name="Footer Placeholder 4">
            <a:extLst>
              <a:ext uri="{FF2B5EF4-FFF2-40B4-BE49-F238E27FC236}">
                <a16:creationId xmlns:a16="http://schemas.microsoft.com/office/drawing/2014/main" id="{559DDB28-852E-6F41-B802-09364C6E60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D16D1F-42D2-C345-9026-5325B049337D}"/>
              </a:ext>
            </a:extLst>
          </p:cNvPr>
          <p:cNvSpPr>
            <a:spLocks noGrp="1"/>
          </p:cNvSpPr>
          <p:nvPr>
            <p:ph type="sldNum" sz="quarter" idx="12"/>
          </p:nvPr>
        </p:nvSpPr>
        <p:spPr/>
        <p:txBody>
          <a:bodyPr/>
          <a:lstStyle/>
          <a:p>
            <a:fld id="{40B17874-445C-F742-A7EC-2C00FA860C1E}" type="slidenum">
              <a:rPr lang="en-US" smtClean="0"/>
              <a:t>‹#›</a:t>
            </a:fld>
            <a:endParaRPr lang="en-US"/>
          </a:p>
        </p:txBody>
      </p:sp>
    </p:spTree>
    <p:extLst>
      <p:ext uri="{BB962C8B-B14F-4D97-AF65-F5344CB8AC3E}">
        <p14:creationId xmlns:p14="http://schemas.microsoft.com/office/powerpoint/2010/main" val="29566586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82E03AF-43A7-FC42-A84F-4FE05366FCA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6F9DC13-B70C-3F4E-8835-D9D14136111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029CD1-B474-5E40-8D4D-BF2A289B359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804E75-B69A-804E-B9F4-CC8816AA970F}" type="datetimeFigureOut">
              <a:rPr lang="en-US" smtClean="0"/>
              <a:t>11/22/19</a:t>
            </a:fld>
            <a:endParaRPr lang="en-US"/>
          </a:p>
        </p:txBody>
      </p:sp>
      <p:sp>
        <p:nvSpPr>
          <p:cNvPr id="5" name="Footer Placeholder 4">
            <a:extLst>
              <a:ext uri="{FF2B5EF4-FFF2-40B4-BE49-F238E27FC236}">
                <a16:creationId xmlns:a16="http://schemas.microsoft.com/office/drawing/2014/main" id="{7B1288C3-A1B3-524E-8A24-34BB4336C4A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AFB5878-A81A-AA4F-8EFB-3DB3E93761D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B17874-445C-F742-A7EC-2C00FA860C1E}" type="slidenum">
              <a:rPr lang="en-US" smtClean="0"/>
              <a:t>‹#›</a:t>
            </a:fld>
            <a:endParaRPr lang="en-US"/>
          </a:p>
        </p:txBody>
      </p:sp>
    </p:spTree>
    <p:extLst>
      <p:ext uri="{BB962C8B-B14F-4D97-AF65-F5344CB8AC3E}">
        <p14:creationId xmlns:p14="http://schemas.microsoft.com/office/powerpoint/2010/main" val="13708375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4.emf"/><Relationship Id="rId4" Type="http://schemas.openxmlformats.org/officeDocument/2006/relationships/image" Target="../media/image3.emf"/></Relationships>
</file>

<file path=ppt/slides/_rels/slide2.xml.rels><?xml version="1.0" encoding="UTF-8" standalone="yes"?>
<Relationships xmlns="http://schemas.openxmlformats.org/package/2006/relationships"><Relationship Id="rId3" Type="http://schemas.openxmlformats.org/officeDocument/2006/relationships/hyperlink" Target="https://creativecommons.org/licenses/by-sa/3.0/" TargetMode="External"/><Relationship Id="rId2" Type="http://schemas.openxmlformats.org/officeDocument/2006/relationships/image" Target="../media/image5.jpeg"/><Relationship Id="rId1" Type="http://schemas.openxmlformats.org/officeDocument/2006/relationships/slideLayout" Target="../slideLayouts/slideLayout4.xml"/><Relationship Id="rId4" Type="http://schemas.openxmlformats.org/officeDocument/2006/relationships/hyperlink" Target="https://en.wikipedia.org/wiki/Spitting_spider"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Layout" Target="../slideLayouts/slideLayout4.xml"/><Relationship Id="rId5" Type="http://schemas.openxmlformats.org/officeDocument/2006/relationships/image" Target="../media/image4.emf"/><Relationship Id="rId4" Type="http://schemas.openxmlformats.org/officeDocument/2006/relationships/image" Target="../media/image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1C19041-DABC-9447-B06A-EEB069AE3B69}"/>
              </a:ext>
            </a:extLst>
          </p:cNvPr>
          <p:cNvPicPr>
            <a:picLocks noChangeAspect="1"/>
          </p:cNvPicPr>
          <p:nvPr/>
        </p:nvPicPr>
        <p:blipFill>
          <a:blip r:embed="rId2">
            <a:duotone>
              <a:prstClr val="black"/>
              <a:schemeClr val="tx2">
                <a:tint val="45000"/>
                <a:satMod val="400000"/>
              </a:schemeClr>
            </a:duotone>
          </a:blip>
          <a:srcRect/>
          <a:stretch/>
        </p:blipFill>
        <p:spPr>
          <a:xfrm>
            <a:off x="-639044" y="-14402"/>
            <a:ext cx="13899587" cy="6886804"/>
          </a:xfrm>
          <a:prstGeom prst="rect">
            <a:avLst/>
          </a:prstGeom>
        </p:spPr>
      </p:pic>
      <p:sp>
        <p:nvSpPr>
          <p:cNvPr id="2" name="Title 1">
            <a:extLst>
              <a:ext uri="{FF2B5EF4-FFF2-40B4-BE49-F238E27FC236}">
                <a16:creationId xmlns:a16="http://schemas.microsoft.com/office/drawing/2014/main" id="{5E69477B-C988-B74C-834D-A90CD141FB73}"/>
              </a:ext>
            </a:extLst>
          </p:cNvPr>
          <p:cNvSpPr>
            <a:spLocks noGrp="1"/>
          </p:cNvSpPr>
          <p:nvPr>
            <p:ph type="ctrTitle"/>
          </p:nvPr>
        </p:nvSpPr>
        <p:spPr/>
        <p:txBody>
          <a:bodyPr/>
          <a:lstStyle/>
          <a:p>
            <a:pPr algn="l"/>
            <a:r>
              <a:rPr lang="en-US" dirty="0">
                <a:solidFill>
                  <a:schemeClr val="accent4">
                    <a:lumMod val="20000"/>
                    <a:lumOff val="80000"/>
                  </a:schemeClr>
                </a:solidFill>
              </a:rPr>
              <a:t>Silas </a:t>
            </a:r>
            <a:r>
              <a:rPr lang="en-US" dirty="0" err="1">
                <a:solidFill>
                  <a:schemeClr val="accent4">
                    <a:lumMod val="20000"/>
                    <a:lumOff val="80000"/>
                  </a:schemeClr>
                </a:solidFill>
              </a:rPr>
              <a:t>Marner</a:t>
            </a:r>
            <a:r>
              <a:rPr lang="en-US" dirty="0">
                <a:solidFill>
                  <a:schemeClr val="accent4">
                    <a:lumMod val="20000"/>
                    <a:lumOff val="80000"/>
                  </a:schemeClr>
                </a:solidFill>
              </a:rPr>
              <a:t>: </a:t>
            </a:r>
            <a:br>
              <a:rPr lang="en-US" dirty="0">
                <a:solidFill>
                  <a:schemeClr val="accent4">
                    <a:lumMod val="20000"/>
                    <a:lumOff val="80000"/>
                  </a:schemeClr>
                </a:solidFill>
              </a:rPr>
            </a:br>
            <a:r>
              <a:rPr lang="en-US" dirty="0">
                <a:solidFill>
                  <a:schemeClr val="accent4">
                    <a:lumMod val="20000"/>
                    <a:lumOff val="80000"/>
                  </a:schemeClr>
                </a:solidFill>
              </a:rPr>
              <a:t>The Weaver of Raveloe</a:t>
            </a:r>
          </a:p>
        </p:txBody>
      </p:sp>
      <p:sp>
        <p:nvSpPr>
          <p:cNvPr id="3" name="Subtitle 2">
            <a:extLst>
              <a:ext uri="{FF2B5EF4-FFF2-40B4-BE49-F238E27FC236}">
                <a16:creationId xmlns:a16="http://schemas.microsoft.com/office/drawing/2014/main" id="{FE6C5F1E-6282-4847-83B6-2DF70D4AF69E}"/>
              </a:ext>
            </a:extLst>
          </p:cNvPr>
          <p:cNvSpPr>
            <a:spLocks noGrp="1"/>
          </p:cNvSpPr>
          <p:nvPr>
            <p:ph type="subTitle" idx="1"/>
          </p:nvPr>
        </p:nvSpPr>
        <p:spPr/>
        <p:txBody>
          <a:bodyPr/>
          <a:lstStyle/>
          <a:p>
            <a:pPr algn="l"/>
            <a:r>
              <a:rPr lang="en-US" dirty="0">
                <a:solidFill>
                  <a:schemeClr val="bg1"/>
                </a:solidFill>
              </a:rPr>
              <a:t>Lesson 8: Community &amp; Change</a:t>
            </a:r>
          </a:p>
        </p:txBody>
      </p:sp>
      <p:pic>
        <p:nvPicPr>
          <p:cNvPr id="6" name="Picture 5">
            <a:extLst>
              <a:ext uri="{FF2B5EF4-FFF2-40B4-BE49-F238E27FC236}">
                <a16:creationId xmlns:a16="http://schemas.microsoft.com/office/drawing/2014/main" id="{1CCA9D90-A94C-0949-AE15-7578E4B720D7}"/>
              </a:ext>
            </a:extLst>
          </p:cNvPr>
          <p:cNvPicPr>
            <a:picLocks noChangeAspect="1"/>
          </p:cNvPicPr>
          <p:nvPr/>
        </p:nvPicPr>
        <p:blipFill>
          <a:blip r:embed="rId3"/>
          <a:srcRect/>
          <a:stretch/>
        </p:blipFill>
        <p:spPr>
          <a:xfrm>
            <a:off x="9910285" y="6184784"/>
            <a:ext cx="1169438" cy="293127"/>
          </a:xfrm>
          <a:prstGeom prst="rect">
            <a:avLst/>
          </a:prstGeom>
        </p:spPr>
      </p:pic>
      <p:pic>
        <p:nvPicPr>
          <p:cNvPr id="7" name="Picture 6">
            <a:extLst>
              <a:ext uri="{FF2B5EF4-FFF2-40B4-BE49-F238E27FC236}">
                <a16:creationId xmlns:a16="http://schemas.microsoft.com/office/drawing/2014/main" id="{4B7EAC79-6341-7C4C-A905-E97B34AA4022}"/>
              </a:ext>
            </a:extLst>
          </p:cNvPr>
          <p:cNvPicPr>
            <a:picLocks noChangeAspect="1"/>
          </p:cNvPicPr>
          <p:nvPr/>
        </p:nvPicPr>
        <p:blipFill>
          <a:blip r:embed="rId4"/>
          <a:stretch>
            <a:fillRect/>
          </a:stretch>
        </p:blipFill>
        <p:spPr>
          <a:xfrm>
            <a:off x="8957468" y="6150372"/>
            <a:ext cx="723900" cy="361950"/>
          </a:xfrm>
          <a:prstGeom prst="rect">
            <a:avLst/>
          </a:prstGeom>
        </p:spPr>
      </p:pic>
      <p:pic>
        <p:nvPicPr>
          <p:cNvPr id="8" name="Picture 7">
            <a:extLst>
              <a:ext uri="{FF2B5EF4-FFF2-40B4-BE49-F238E27FC236}">
                <a16:creationId xmlns:a16="http://schemas.microsoft.com/office/drawing/2014/main" id="{A651129A-45ED-0D4B-9132-44C08C46C9E3}"/>
              </a:ext>
            </a:extLst>
          </p:cNvPr>
          <p:cNvPicPr>
            <a:picLocks noChangeAspect="1"/>
          </p:cNvPicPr>
          <p:nvPr/>
        </p:nvPicPr>
        <p:blipFill>
          <a:blip r:embed="rId5"/>
          <a:stretch>
            <a:fillRect/>
          </a:stretch>
        </p:blipFill>
        <p:spPr>
          <a:xfrm>
            <a:off x="11082798" y="5839087"/>
            <a:ext cx="794430" cy="1122363"/>
          </a:xfrm>
          <a:prstGeom prst="rect">
            <a:avLst/>
          </a:prstGeom>
        </p:spPr>
      </p:pic>
      <p:sp>
        <p:nvSpPr>
          <p:cNvPr id="11" name="Footer Placeholder 3">
            <a:extLst>
              <a:ext uri="{FF2B5EF4-FFF2-40B4-BE49-F238E27FC236}">
                <a16:creationId xmlns:a16="http://schemas.microsoft.com/office/drawing/2014/main" id="{035955AE-1EC2-AD4D-8F38-0558ADE4EAF7}"/>
              </a:ext>
            </a:extLst>
          </p:cNvPr>
          <p:cNvSpPr>
            <a:spLocks noGrp="1"/>
          </p:cNvSpPr>
          <p:nvPr>
            <p:ph type="ftr" sz="quarter" idx="11"/>
          </p:nvPr>
        </p:nvSpPr>
        <p:spPr>
          <a:xfrm>
            <a:off x="1524000" y="5374886"/>
            <a:ext cx="4114800" cy="365125"/>
          </a:xfrm>
        </p:spPr>
        <p:txBody>
          <a:bodyPr/>
          <a:lstStyle/>
          <a:p>
            <a:r>
              <a:rPr lang="en-GB" sz="2000" dirty="0" err="1">
                <a:solidFill>
                  <a:schemeClr val="accent4">
                    <a:lumMod val="20000"/>
                    <a:lumOff val="80000"/>
                  </a:schemeClr>
                </a:solidFill>
              </a:rPr>
              <a:t>georgeeliotprovincialism.home.blog</a:t>
            </a:r>
            <a:r>
              <a:rPr lang="en-GB" sz="2000" dirty="0">
                <a:solidFill>
                  <a:schemeClr val="accent4">
                    <a:lumMod val="20000"/>
                    <a:lumOff val="80000"/>
                  </a:schemeClr>
                </a:solidFill>
              </a:rPr>
              <a:t> </a:t>
            </a:r>
          </a:p>
          <a:p>
            <a:endParaRPr lang="en-US" dirty="0"/>
          </a:p>
        </p:txBody>
      </p:sp>
      <p:sp>
        <p:nvSpPr>
          <p:cNvPr id="12" name="TextBox 11">
            <a:extLst>
              <a:ext uri="{FF2B5EF4-FFF2-40B4-BE49-F238E27FC236}">
                <a16:creationId xmlns:a16="http://schemas.microsoft.com/office/drawing/2014/main" id="{F091703C-4452-5141-A1BF-2F7362A6BD85}"/>
              </a:ext>
            </a:extLst>
          </p:cNvPr>
          <p:cNvSpPr txBox="1"/>
          <p:nvPr/>
        </p:nvSpPr>
        <p:spPr>
          <a:xfrm>
            <a:off x="1559713" y="6052487"/>
            <a:ext cx="6278400" cy="400110"/>
          </a:xfrm>
          <a:prstGeom prst="rect">
            <a:avLst/>
          </a:prstGeom>
          <a:noFill/>
        </p:spPr>
        <p:txBody>
          <a:bodyPr wrap="square" rtlCol="0">
            <a:spAutoFit/>
          </a:bodyPr>
          <a:lstStyle/>
          <a:p>
            <a:r>
              <a:rPr lang="en-US" sz="1000" dirty="0">
                <a:solidFill>
                  <a:schemeClr val="bg1"/>
                </a:solidFill>
                <a:latin typeface="+mj-lt"/>
              </a:rPr>
              <a:t>image </a:t>
            </a:r>
            <a:r>
              <a:rPr lang="en-US" sz="1000" dirty="0" err="1">
                <a:solidFill>
                  <a:schemeClr val="bg1"/>
                </a:solidFill>
                <a:latin typeface="+mj-lt"/>
              </a:rPr>
              <a:t>www.visionofbritain.org.uk</a:t>
            </a:r>
            <a:r>
              <a:rPr lang="en-GB" sz="1000" dirty="0">
                <a:solidFill>
                  <a:schemeClr val="bg1"/>
                </a:solidFill>
                <a:latin typeface="+mj-lt"/>
              </a:rPr>
              <a:t> (c) 2004-2015 of the Great Britain Historical GIS Project and the University of Portsmouth. This work is licensed under the Creative Commons Attribution 4.0 International License</a:t>
            </a:r>
            <a:endParaRPr lang="en-US" sz="1000" dirty="0">
              <a:solidFill>
                <a:schemeClr val="bg1"/>
              </a:solidFill>
              <a:latin typeface="+mj-lt"/>
            </a:endParaRPr>
          </a:p>
        </p:txBody>
      </p:sp>
    </p:spTree>
    <p:extLst>
      <p:ext uri="{BB962C8B-B14F-4D97-AF65-F5344CB8AC3E}">
        <p14:creationId xmlns:p14="http://schemas.microsoft.com/office/powerpoint/2010/main" val="36834635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35A04CF-97D4-4FF7-B359-C546B1F62E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1DE7243B-5109-444B-8FAF-7437C66BC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21332" cy="6858000"/>
          </a:xfrm>
          <a:custGeom>
            <a:avLst/>
            <a:gdLst>
              <a:gd name="connsiteX0" fmla="*/ 4421332 w 4421332"/>
              <a:gd name="connsiteY0" fmla="*/ 0 h 6858000"/>
              <a:gd name="connsiteX1" fmla="*/ 69075 w 4421332"/>
              <a:gd name="connsiteY1" fmla="*/ 0 h 6858000"/>
              <a:gd name="connsiteX2" fmla="*/ 35131 w 4421332"/>
              <a:gd name="connsiteY2" fmla="*/ 267128 h 6858000"/>
              <a:gd name="connsiteX3" fmla="*/ 0 w 4421332"/>
              <a:gd name="connsiteY3" fmla="*/ 962845 h 6858000"/>
              <a:gd name="connsiteX4" fmla="*/ 3276103 w 4421332"/>
              <a:gd name="connsiteY4" fmla="*/ 6782205 h 6858000"/>
              <a:gd name="connsiteX5" fmla="*/ 3407923 w 4421332"/>
              <a:gd name="connsiteY5" fmla="*/ 6858000 h 6858000"/>
              <a:gd name="connsiteX6" fmla="*/ 4421332 w 4421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1332" h="6858000">
                <a:moveTo>
                  <a:pt x="4421332" y="0"/>
                </a:moveTo>
                <a:lnTo>
                  <a:pt x="69075" y="0"/>
                </a:lnTo>
                <a:lnTo>
                  <a:pt x="35131" y="267128"/>
                </a:lnTo>
                <a:cubicBezTo>
                  <a:pt x="11901" y="495874"/>
                  <a:pt x="0" y="727970"/>
                  <a:pt x="0" y="962845"/>
                </a:cubicBezTo>
                <a:cubicBezTo>
                  <a:pt x="0" y="3429034"/>
                  <a:pt x="1312002" y="5588789"/>
                  <a:pt x="3276103" y="6782205"/>
                </a:cubicBezTo>
                <a:lnTo>
                  <a:pt x="3407923" y="6858000"/>
                </a:lnTo>
                <a:lnTo>
                  <a:pt x="442133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Freeform: Shape 12">
            <a:extLst>
              <a:ext uri="{FF2B5EF4-FFF2-40B4-BE49-F238E27FC236}">
                <a16:creationId xmlns:a16="http://schemas.microsoft.com/office/drawing/2014/main" id="{4C5D6221-DA7B-4611-AA26-7D8E349FDE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232227" cy="6858000"/>
          </a:xfrm>
          <a:custGeom>
            <a:avLst/>
            <a:gdLst>
              <a:gd name="connsiteX0" fmla="*/ 0 w 4232227"/>
              <a:gd name="connsiteY0" fmla="*/ 0 h 6858000"/>
              <a:gd name="connsiteX1" fmla="*/ 4161853 w 4232227"/>
              <a:gd name="connsiteY1" fmla="*/ 0 h 6858000"/>
              <a:gd name="connsiteX2" fmla="*/ 4197953 w 4232227"/>
              <a:gd name="connsiteY2" fmla="*/ 284091 h 6858000"/>
              <a:gd name="connsiteX3" fmla="*/ 4232227 w 4232227"/>
              <a:gd name="connsiteY3" fmla="*/ 962844 h 6858000"/>
              <a:gd name="connsiteX4" fmla="*/ 758007 w 4232227"/>
              <a:gd name="connsiteY4" fmla="*/ 6800152 h 6858000"/>
              <a:gd name="connsiteX5" fmla="*/ 645060 w 4232227"/>
              <a:gd name="connsiteY5" fmla="*/ 6858000 h 6858000"/>
              <a:gd name="connsiteX6" fmla="*/ 0 w 423222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32227" h="6858000">
                <a:moveTo>
                  <a:pt x="0" y="0"/>
                </a:moveTo>
                <a:lnTo>
                  <a:pt x="4161853" y="0"/>
                </a:lnTo>
                <a:lnTo>
                  <a:pt x="4197953" y="284091"/>
                </a:lnTo>
                <a:cubicBezTo>
                  <a:pt x="4220617" y="507260"/>
                  <a:pt x="4232227" y="733696"/>
                  <a:pt x="4232227" y="962844"/>
                </a:cubicBezTo>
                <a:cubicBezTo>
                  <a:pt x="4232227" y="3483472"/>
                  <a:pt x="2827409" y="5675986"/>
                  <a:pt x="758007" y="6800152"/>
                </a:cubicBezTo>
                <a:lnTo>
                  <a:pt x="645060" y="6858000"/>
                </a:lnTo>
                <a:lnTo>
                  <a:pt x="0" y="6858000"/>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1A3F5DC-319D-7248-AD67-790351AF53D6}"/>
              </a:ext>
            </a:extLst>
          </p:cNvPr>
          <p:cNvSpPr>
            <a:spLocks noGrp="1"/>
          </p:cNvSpPr>
          <p:nvPr>
            <p:ph type="title"/>
          </p:nvPr>
        </p:nvSpPr>
        <p:spPr>
          <a:xfrm>
            <a:off x="680566" y="1041786"/>
            <a:ext cx="2871095" cy="2156621"/>
          </a:xfrm>
        </p:spPr>
        <p:txBody>
          <a:bodyPr anchor="t">
            <a:normAutofit/>
          </a:bodyPr>
          <a:lstStyle/>
          <a:p>
            <a:r>
              <a:rPr lang="en-US" sz="3600" dirty="0">
                <a:solidFill>
                  <a:schemeClr val="accent4">
                    <a:lumMod val="20000"/>
                    <a:lumOff val="80000"/>
                  </a:schemeClr>
                </a:solidFill>
                <a:latin typeface="+mn-lt"/>
              </a:rPr>
              <a:t>Starter: </a:t>
            </a:r>
            <a:r>
              <a:rPr lang="en-US" sz="3600" dirty="0">
                <a:solidFill>
                  <a:schemeClr val="accent4">
                    <a:lumMod val="20000"/>
                    <a:lumOff val="80000"/>
                  </a:schemeClr>
                </a:solidFill>
              </a:rPr>
              <a:t>Remembering Silas at the beginning</a:t>
            </a:r>
          </a:p>
        </p:txBody>
      </p:sp>
      <p:sp>
        <p:nvSpPr>
          <p:cNvPr id="3" name="Content Placeholder 2">
            <a:extLst>
              <a:ext uri="{FF2B5EF4-FFF2-40B4-BE49-F238E27FC236}">
                <a16:creationId xmlns:a16="http://schemas.microsoft.com/office/drawing/2014/main" id="{A6337D46-052F-2D4C-8CF5-12AA8353B6D2}"/>
              </a:ext>
            </a:extLst>
          </p:cNvPr>
          <p:cNvSpPr>
            <a:spLocks noGrp="1"/>
          </p:cNvSpPr>
          <p:nvPr>
            <p:ph sz="half" idx="1"/>
          </p:nvPr>
        </p:nvSpPr>
        <p:spPr>
          <a:xfrm>
            <a:off x="4562241" y="364308"/>
            <a:ext cx="3294828" cy="4809542"/>
          </a:xfrm>
        </p:spPr>
        <p:txBody>
          <a:bodyPr vert="horz" lIns="91440" tIns="45720" rIns="91440" bIns="45720" rtlCol="0" anchor="t">
            <a:normAutofit lnSpcReduction="10000"/>
          </a:bodyPr>
          <a:lstStyle/>
          <a:p>
            <a:pPr marL="0" indent="0" algn="just">
              <a:buNone/>
            </a:pPr>
            <a:r>
              <a:rPr lang="en-GB" sz="2000" dirty="0">
                <a:latin typeface="+mj-lt"/>
              </a:rPr>
              <a:t>Thinking back to the start of the book, discuss with your partner how Silas connects to the community of Raveloe at the opening.</a:t>
            </a:r>
          </a:p>
          <a:p>
            <a:r>
              <a:rPr lang="en-GB" sz="2000" dirty="0">
                <a:latin typeface="+mj-lt"/>
              </a:rPr>
              <a:t>Where does he go in the village? </a:t>
            </a:r>
            <a:endParaRPr lang="en-GB" sz="2000" dirty="0">
              <a:latin typeface="+mj-lt"/>
              <a:cs typeface="Calibri"/>
            </a:endParaRPr>
          </a:p>
          <a:p>
            <a:r>
              <a:rPr lang="en-GB" sz="2000" dirty="0">
                <a:latin typeface="+mj-lt"/>
              </a:rPr>
              <a:t>Why does he go there? </a:t>
            </a:r>
            <a:endParaRPr lang="en-GB" sz="2000" dirty="0">
              <a:latin typeface="+mj-lt"/>
              <a:cs typeface="Calibri"/>
            </a:endParaRPr>
          </a:p>
          <a:p>
            <a:r>
              <a:rPr lang="en-GB" sz="2000" dirty="0">
                <a:latin typeface="+mj-lt"/>
              </a:rPr>
              <a:t>What does he look at and touch? </a:t>
            </a:r>
            <a:endParaRPr lang="en-GB" sz="2000" dirty="0">
              <a:latin typeface="+mj-lt"/>
              <a:cs typeface="Calibri"/>
            </a:endParaRPr>
          </a:p>
          <a:p>
            <a:pPr marL="0" indent="0">
              <a:buNone/>
            </a:pPr>
            <a:endParaRPr lang="en-GB" sz="2000" dirty="0">
              <a:cs typeface="Calibri"/>
            </a:endParaRPr>
          </a:p>
          <a:p>
            <a:pPr marL="0" indent="0">
              <a:buNone/>
            </a:pPr>
            <a:r>
              <a:rPr lang="en-GB" sz="1700" dirty="0">
                <a:latin typeface="+mj-lt"/>
              </a:rPr>
              <a:t>See recap extracts from Chapter 2:</a:t>
            </a:r>
            <a:endParaRPr lang="en-US" sz="1700" dirty="0">
              <a:latin typeface="+mj-lt"/>
            </a:endParaRPr>
          </a:p>
        </p:txBody>
      </p:sp>
      <p:sp>
        <p:nvSpPr>
          <p:cNvPr id="4" name="Content Placeholder 3">
            <a:extLst>
              <a:ext uri="{FF2B5EF4-FFF2-40B4-BE49-F238E27FC236}">
                <a16:creationId xmlns:a16="http://schemas.microsoft.com/office/drawing/2014/main" id="{8B79FF73-4293-0544-A198-3AA9B53BDDBF}"/>
              </a:ext>
            </a:extLst>
          </p:cNvPr>
          <p:cNvSpPr>
            <a:spLocks noGrp="1"/>
          </p:cNvSpPr>
          <p:nvPr>
            <p:ph sz="half" idx="2"/>
          </p:nvPr>
        </p:nvSpPr>
        <p:spPr>
          <a:xfrm>
            <a:off x="8046173" y="357913"/>
            <a:ext cx="3779243" cy="6002862"/>
          </a:xfrm>
        </p:spPr>
        <p:txBody>
          <a:bodyPr vert="horz" lIns="91440" tIns="45720" rIns="91440" bIns="45720" rtlCol="0" anchor="t">
            <a:normAutofit lnSpcReduction="10000"/>
          </a:bodyPr>
          <a:lstStyle/>
          <a:p>
            <a:pPr marL="0" indent="0" algn="just">
              <a:buNone/>
            </a:pPr>
            <a:r>
              <a:rPr lang="en-GB" sz="1300" dirty="0">
                <a:latin typeface="+mj-lt"/>
              </a:rPr>
              <a:t>…</a:t>
            </a:r>
            <a:r>
              <a:rPr lang="en-GB" sz="2000" dirty="0">
                <a:latin typeface="+mj-lt"/>
              </a:rPr>
              <a:t>imagine what was the effect on a simple weaver like Silas Marner, when he left his own country and people and came to settle in Raveloe. Nothing could be more unlike his native town, set within sight of the widespread hillsides, than this low, wooded region, where he felt hidden even from the heavens by the screening trees and hedgerows. There was nothing here, when he rose in the deep morning quiet and looked out on the dewy brambles and rank tufted grass, that seemed to have any relation with that life centring in Lantern Yard, …His first movement after the shock had been to work in his loom; and he went on with this unremittingly, never asking himself why… He seemed to weave, like the spider, from pure impulse, without reflection.</a:t>
            </a:r>
            <a:endParaRPr lang="en-GB" sz="2000" dirty="0">
              <a:latin typeface="+mj-lt"/>
              <a:cs typeface="Calibri"/>
            </a:endParaRPr>
          </a:p>
          <a:p>
            <a:pPr marL="0" indent="0">
              <a:buNone/>
            </a:pPr>
            <a:endParaRPr lang="en-US" sz="1300" dirty="0"/>
          </a:p>
        </p:txBody>
      </p:sp>
      <p:pic>
        <p:nvPicPr>
          <p:cNvPr id="5" name="Picture 5" descr="A picture containing animal, small, pair, dog&#10;&#10;Description generated with very high confidence">
            <a:extLst>
              <a:ext uri="{FF2B5EF4-FFF2-40B4-BE49-F238E27FC236}">
                <a16:creationId xmlns:a16="http://schemas.microsoft.com/office/drawing/2014/main" id="{1F1C686E-1F04-4750-BCDF-66884FDB036E}"/>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4838055" y="4232939"/>
            <a:ext cx="2743200" cy="2189988"/>
          </a:xfrm>
          <a:prstGeom prst="rect">
            <a:avLst/>
          </a:prstGeom>
        </p:spPr>
      </p:pic>
      <p:sp>
        <p:nvSpPr>
          <p:cNvPr id="7" name="TextBox 6">
            <a:extLst>
              <a:ext uri="{FF2B5EF4-FFF2-40B4-BE49-F238E27FC236}">
                <a16:creationId xmlns:a16="http://schemas.microsoft.com/office/drawing/2014/main" id="{D1BB2E14-5D81-4A13-B2E1-1144359D3B2E}"/>
              </a:ext>
            </a:extLst>
          </p:cNvPr>
          <p:cNvSpPr txBox="1"/>
          <p:nvPr/>
        </p:nvSpPr>
        <p:spPr>
          <a:xfrm>
            <a:off x="4724399" y="6493692"/>
            <a:ext cx="2743200" cy="317500"/>
          </a:xfrm>
          <a:prstGeom prst="rect">
            <a:avLst/>
          </a:prstGeom>
        </p:spPr>
        <p:txBody>
          <a:bodyPr>
            <a:normAutofit fontScale="47500" lnSpcReduction="20000"/>
          </a:bodyPr>
          <a:lstStyle/>
          <a:p>
            <a:r>
              <a:rPr lang="en-US" dirty="0">
                <a:hlinkClick r:id="rId4"/>
              </a:rPr>
              <a:t>This Photo</a:t>
            </a:r>
            <a:r>
              <a:rPr lang="en-US" dirty="0"/>
              <a:t> by Unknown author is licensed under </a:t>
            </a:r>
            <a:r>
              <a:rPr lang="en-US" dirty="0">
                <a:hlinkClick r:id="rId3"/>
              </a:rPr>
              <a:t>CC BY-SA</a:t>
            </a:r>
            <a:r>
              <a:rPr lang="en-US" dirty="0"/>
              <a:t>.</a:t>
            </a:r>
          </a:p>
        </p:txBody>
      </p:sp>
    </p:spTree>
    <p:extLst>
      <p:ext uri="{BB962C8B-B14F-4D97-AF65-F5344CB8AC3E}">
        <p14:creationId xmlns:p14="http://schemas.microsoft.com/office/powerpoint/2010/main" val="30034803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60E77-5CBC-0547-B38F-ECA190D5C2E1}"/>
              </a:ext>
            </a:extLst>
          </p:cNvPr>
          <p:cNvSpPr>
            <a:spLocks noGrp="1"/>
          </p:cNvSpPr>
          <p:nvPr>
            <p:ph type="title"/>
          </p:nvPr>
        </p:nvSpPr>
        <p:spPr>
          <a:xfrm>
            <a:off x="762000" y="679757"/>
            <a:ext cx="6507856" cy="1325563"/>
          </a:xfrm>
        </p:spPr>
        <p:txBody>
          <a:bodyPr vert="horz" lIns="91440" tIns="45720" rIns="91440" bIns="45720" rtlCol="0" anchor="ctr">
            <a:normAutofit/>
          </a:bodyPr>
          <a:lstStyle/>
          <a:p>
            <a:r>
              <a:rPr lang="en-US" sz="4000" dirty="0">
                <a:solidFill>
                  <a:schemeClr val="bg1"/>
                </a:solidFill>
              </a:rPr>
              <a:t>Weaving new connections</a:t>
            </a:r>
          </a:p>
        </p:txBody>
      </p:sp>
      <p:sp>
        <p:nvSpPr>
          <p:cNvPr id="3" name="Content Placeholder 2">
            <a:extLst>
              <a:ext uri="{FF2B5EF4-FFF2-40B4-BE49-F238E27FC236}">
                <a16:creationId xmlns:a16="http://schemas.microsoft.com/office/drawing/2014/main" id="{8440ACA3-1F5F-C84D-BA1D-B48F0129BC2B}"/>
              </a:ext>
            </a:extLst>
          </p:cNvPr>
          <p:cNvSpPr>
            <a:spLocks noGrp="1"/>
          </p:cNvSpPr>
          <p:nvPr>
            <p:ph sz="half" idx="1"/>
          </p:nvPr>
        </p:nvSpPr>
        <p:spPr>
          <a:xfrm>
            <a:off x="860853" y="1996489"/>
            <a:ext cx="5328920" cy="4813655"/>
          </a:xfrm>
        </p:spPr>
        <p:txBody>
          <a:bodyPr vert="horz" lIns="91440" tIns="45720" rIns="91440" bIns="45720" rtlCol="0" anchor="t">
            <a:normAutofit lnSpcReduction="10000"/>
          </a:bodyPr>
          <a:lstStyle/>
          <a:p>
            <a:pPr marL="0"/>
            <a:r>
              <a:rPr lang="en-US" sz="2400" dirty="0">
                <a:solidFill>
                  <a:schemeClr val="bg1"/>
                </a:solidFill>
                <a:latin typeface="+mj-lt"/>
              </a:rPr>
              <a:t>Read Extract 1: </a:t>
            </a:r>
            <a:endParaRPr lang="en-US" sz="2400" dirty="0">
              <a:solidFill>
                <a:schemeClr val="bg1"/>
              </a:solidFill>
              <a:latin typeface="+mj-lt"/>
              <a:cs typeface="Calibri"/>
            </a:endParaRPr>
          </a:p>
          <a:p>
            <a:r>
              <a:rPr lang="en-US" sz="2400" dirty="0">
                <a:solidFill>
                  <a:schemeClr val="bg1"/>
                </a:solidFill>
                <a:latin typeface="+mj-lt"/>
              </a:rPr>
              <a:t>How does Eppie change Silas’s place in Raveloe? </a:t>
            </a:r>
            <a:endParaRPr lang="en-US" sz="2400" dirty="0">
              <a:solidFill>
                <a:schemeClr val="bg1"/>
              </a:solidFill>
              <a:latin typeface="+mj-lt"/>
              <a:cs typeface="Calibri"/>
            </a:endParaRPr>
          </a:p>
          <a:p>
            <a:r>
              <a:rPr lang="en-US" sz="2400" dirty="0">
                <a:solidFill>
                  <a:schemeClr val="bg1"/>
                </a:solidFill>
                <a:latin typeface="+mj-lt"/>
              </a:rPr>
              <a:t>Find two examples of the language of connection and of movement/mobility in the passage. </a:t>
            </a:r>
            <a:endParaRPr lang="en-US" sz="2400" dirty="0">
              <a:solidFill>
                <a:schemeClr val="bg1"/>
              </a:solidFill>
              <a:latin typeface="+mj-lt"/>
              <a:cs typeface="Calibri"/>
            </a:endParaRPr>
          </a:p>
          <a:p>
            <a:r>
              <a:rPr lang="en-US" sz="2400" dirty="0">
                <a:solidFill>
                  <a:schemeClr val="bg1"/>
                </a:solidFill>
                <a:latin typeface="+mj-lt"/>
              </a:rPr>
              <a:t>How and why does Silas move through the landscape with Eppie?</a:t>
            </a:r>
            <a:endParaRPr lang="en-US" sz="2400" dirty="0">
              <a:solidFill>
                <a:schemeClr val="bg1"/>
              </a:solidFill>
              <a:latin typeface="+mj-lt"/>
              <a:cs typeface="Calibri"/>
            </a:endParaRPr>
          </a:p>
          <a:p>
            <a:r>
              <a:rPr lang="en-US" sz="2400" dirty="0">
                <a:solidFill>
                  <a:schemeClr val="bg1"/>
                </a:solidFill>
                <a:latin typeface="+mj-lt"/>
              </a:rPr>
              <a:t>Extension: As Eppie’s mind grows in knowledge Silas’s mind was ‘growing into memory’. What does this imply about his mind/self before adopting Eppie?</a:t>
            </a:r>
            <a:r>
              <a:rPr lang="en-US" sz="1800" dirty="0">
                <a:solidFill>
                  <a:schemeClr val="bg1"/>
                </a:solidFill>
                <a:latin typeface="+mj-lt"/>
              </a:rPr>
              <a:t> </a:t>
            </a:r>
            <a:endParaRPr lang="en-US" sz="1800" dirty="0">
              <a:solidFill>
                <a:schemeClr val="bg1"/>
              </a:solidFill>
              <a:latin typeface="+mj-lt"/>
              <a:cs typeface="Calibri"/>
            </a:endParaRPr>
          </a:p>
        </p:txBody>
      </p:sp>
      <p:sp>
        <p:nvSpPr>
          <p:cNvPr id="11" name="Freeform: Shape 10">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Content Placeholder 5">
            <a:extLst>
              <a:ext uri="{FF2B5EF4-FFF2-40B4-BE49-F238E27FC236}">
                <a16:creationId xmlns:a16="http://schemas.microsoft.com/office/drawing/2014/main" id="{8F11B778-4095-EB46-B57F-55AC09FA9B87}"/>
              </a:ext>
            </a:extLst>
          </p:cNvPr>
          <p:cNvPicPr>
            <a:picLocks noGrp="1" noChangeAspect="1"/>
          </p:cNvPicPr>
          <p:nvPr>
            <p:ph sz="half" idx="2"/>
          </p:nvPr>
        </p:nvPicPr>
        <p:blipFill rotWithShape="1">
          <a:blip r:embed="rId2"/>
          <a:srcRect r="5935" b="2"/>
          <a:stretch/>
        </p:blipFill>
        <p:spPr>
          <a:xfrm>
            <a:off x="6591991" y="-2"/>
            <a:ext cx="5600009" cy="5654940"/>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Tree>
    <p:extLst>
      <p:ext uri="{BB962C8B-B14F-4D97-AF65-F5344CB8AC3E}">
        <p14:creationId xmlns:p14="http://schemas.microsoft.com/office/powerpoint/2010/main" val="2415144261"/>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6453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4">
            <a:extLst>
              <a:ext uri="{FF2B5EF4-FFF2-40B4-BE49-F238E27FC236}">
                <a16:creationId xmlns:a16="http://schemas.microsoft.com/office/drawing/2014/main" id="{5E8364E8-913C-F04E-B344-5BD6365E83B0}"/>
              </a:ext>
            </a:extLst>
          </p:cNvPr>
          <p:cNvSpPr>
            <a:spLocks noGrp="1"/>
          </p:cNvSpPr>
          <p:nvPr>
            <p:ph type="title"/>
          </p:nvPr>
        </p:nvSpPr>
        <p:spPr>
          <a:xfrm>
            <a:off x="524256" y="4767072"/>
            <a:ext cx="6594189" cy="1625210"/>
          </a:xfrm>
        </p:spPr>
        <p:txBody>
          <a:bodyPr vert="horz" lIns="91440" tIns="45720" rIns="91440" bIns="45720" rtlCol="0" anchor="ctr">
            <a:normAutofit/>
          </a:bodyPr>
          <a:lstStyle/>
          <a:p>
            <a:pPr algn="r"/>
            <a:r>
              <a:rPr lang="en-US" sz="4400">
                <a:solidFill>
                  <a:srgbClr val="FFFFFF"/>
                </a:solidFill>
              </a:rPr>
              <a:t>Vincent Van Gogh, ‘Weaver’ (1884)</a:t>
            </a:r>
          </a:p>
        </p:txBody>
      </p:sp>
      <p:pic>
        <p:nvPicPr>
          <p:cNvPr id="9" name="Picture Placeholder 8">
            <a:extLst>
              <a:ext uri="{FF2B5EF4-FFF2-40B4-BE49-F238E27FC236}">
                <a16:creationId xmlns:a16="http://schemas.microsoft.com/office/drawing/2014/main" id="{25AF4751-0457-D34D-94C0-D08E4427229F}"/>
              </a:ext>
            </a:extLst>
          </p:cNvPr>
          <p:cNvPicPr>
            <a:picLocks noGrp="1" noChangeAspect="1"/>
          </p:cNvPicPr>
          <p:nvPr>
            <p:ph type="pic" idx="1"/>
          </p:nvPr>
        </p:nvPicPr>
        <p:blipFill rotWithShape="1">
          <a:blip r:embed="rId2"/>
          <a:srcRect t="2022" r="1" b="21411"/>
          <a:stretch/>
        </p:blipFill>
        <p:spPr>
          <a:xfrm>
            <a:off x="327547" y="321733"/>
            <a:ext cx="7058306" cy="4107392"/>
          </a:xfrm>
          <a:prstGeom prst="rect">
            <a:avLst/>
          </a:prstGeom>
        </p:spPr>
      </p:pic>
      <p:sp>
        <p:nvSpPr>
          <p:cNvPr id="16" name="Rectangle 15">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 Placeholder 6">
            <a:extLst>
              <a:ext uri="{FF2B5EF4-FFF2-40B4-BE49-F238E27FC236}">
                <a16:creationId xmlns:a16="http://schemas.microsoft.com/office/drawing/2014/main" id="{EF5DE4C9-4B8C-AF49-8101-B4AEBB8E0031}"/>
              </a:ext>
            </a:extLst>
          </p:cNvPr>
          <p:cNvSpPr>
            <a:spLocks noGrp="1"/>
          </p:cNvSpPr>
          <p:nvPr>
            <p:ph type="body" sz="half" idx="2"/>
          </p:nvPr>
        </p:nvSpPr>
        <p:spPr>
          <a:xfrm>
            <a:off x="8029319" y="917725"/>
            <a:ext cx="3424739" cy="4852362"/>
          </a:xfrm>
        </p:spPr>
        <p:txBody>
          <a:bodyPr vert="horz" lIns="91440" tIns="45720" rIns="91440" bIns="45720" rtlCol="0" anchor="ctr">
            <a:normAutofit/>
          </a:bodyPr>
          <a:lstStyle/>
          <a:p>
            <a:r>
              <a:rPr lang="en-US" sz="2000" dirty="0">
                <a:solidFill>
                  <a:srgbClr val="FFFFFF"/>
                </a:solidFill>
              </a:rPr>
              <a:t>Van Gogh was deeply influenced by many of Eliot’s novels, </a:t>
            </a:r>
            <a:r>
              <a:rPr lang="en-US" sz="2000" i="1" dirty="0">
                <a:solidFill>
                  <a:srgbClr val="FFFFFF"/>
                </a:solidFill>
              </a:rPr>
              <a:t>Silas </a:t>
            </a:r>
            <a:r>
              <a:rPr lang="en-US" sz="2000" i="1" dirty="0" err="1">
                <a:solidFill>
                  <a:srgbClr val="FFFFFF"/>
                </a:solidFill>
              </a:rPr>
              <a:t>Marner</a:t>
            </a:r>
            <a:r>
              <a:rPr lang="en-US" sz="2000" i="1" dirty="0">
                <a:solidFill>
                  <a:srgbClr val="FFFFFF"/>
                </a:solidFill>
              </a:rPr>
              <a:t> </a:t>
            </a:r>
            <a:r>
              <a:rPr lang="en-US" sz="2000" dirty="0">
                <a:solidFill>
                  <a:srgbClr val="FFFFFF"/>
                </a:solidFill>
              </a:rPr>
              <a:t>in particular. He depicted handloom weavers in his home town of </a:t>
            </a:r>
            <a:r>
              <a:rPr lang="en-US" sz="2000" dirty="0" err="1">
                <a:solidFill>
                  <a:srgbClr val="FFFFFF"/>
                </a:solidFill>
              </a:rPr>
              <a:t>Nunenen</a:t>
            </a:r>
            <a:r>
              <a:rPr lang="en-US" sz="2000" dirty="0">
                <a:solidFill>
                  <a:srgbClr val="FFFFFF"/>
                </a:solidFill>
              </a:rPr>
              <a:t> in the Netherlands, sometimes with children tied to them as in this story.</a:t>
            </a:r>
          </a:p>
          <a:p>
            <a:pPr indent="-228600">
              <a:buFont typeface="Arial" panose="020B0604020202020204" pitchFamily="34" charset="0"/>
              <a:buChar char="•"/>
            </a:pPr>
            <a:endParaRPr lang="en-US" sz="2000" dirty="0">
              <a:solidFill>
                <a:srgbClr val="FFFFFF"/>
              </a:solidFill>
            </a:endParaRPr>
          </a:p>
          <a:p>
            <a:r>
              <a:rPr lang="en-US" sz="2000" dirty="0">
                <a:solidFill>
                  <a:srgbClr val="FFFFFF"/>
                </a:solidFill>
              </a:rPr>
              <a:t>Museum of Fine Art, Boston, Tompkins Collection—Arthur Gordon Tompkins Fund </a:t>
            </a:r>
          </a:p>
        </p:txBody>
      </p:sp>
    </p:spTree>
    <p:extLst>
      <p:ext uri="{BB962C8B-B14F-4D97-AF65-F5344CB8AC3E}">
        <p14:creationId xmlns:p14="http://schemas.microsoft.com/office/powerpoint/2010/main" val="28186434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96882" y="280374"/>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B8719231-952B-8F46-8E99-BA0F4F649E82}"/>
              </a:ext>
            </a:extLst>
          </p:cNvPr>
          <p:cNvSpPr>
            <a:spLocks noGrp="1"/>
          </p:cNvSpPr>
          <p:nvPr>
            <p:ph type="title"/>
          </p:nvPr>
        </p:nvSpPr>
        <p:spPr>
          <a:xfrm>
            <a:off x="546351" y="568190"/>
            <a:ext cx="11139854" cy="930447"/>
          </a:xfrm>
        </p:spPr>
        <p:txBody>
          <a:bodyPr vert="horz" lIns="91440" tIns="45720" rIns="91440" bIns="45720" rtlCol="0" anchor="b">
            <a:normAutofit/>
          </a:bodyPr>
          <a:lstStyle/>
          <a:p>
            <a:pPr algn="ctr"/>
            <a:r>
              <a:rPr lang="en-US" sz="3000" dirty="0">
                <a:solidFill>
                  <a:srgbClr val="FFFFFF"/>
                </a:solidFill>
              </a:rPr>
              <a:t>Weaving together and cutting free: symbolism in the novel. Which images best symbolizes community  - or can it be both?</a:t>
            </a:r>
          </a:p>
        </p:txBody>
      </p:sp>
      <p:cxnSp>
        <p:nvCxnSpPr>
          <p:cNvPr id="18" name="Straight Connector 17">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30078" y="1522292"/>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11" name="Content Placeholder 10">
            <a:extLst>
              <a:ext uri="{FF2B5EF4-FFF2-40B4-BE49-F238E27FC236}">
                <a16:creationId xmlns:a16="http://schemas.microsoft.com/office/drawing/2014/main" id="{01F89368-4D07-5748-9677-7EEDA565D26C}"/>
              </a:ext>
            </a:extLst>
          </p:cNvPr>
          <p:cNvPicPr>
            <a:picLocks noGrp="1" noChangeAspect="1"/>
          </p:cNvPicPr>
          <p:nvPr>
            <p:ph sz="half" idx="2"/>
          </p:nvPr>
        </p:nvPicPr>
        <p:blipFill>
          <a:blip r:embed="rId2"/>
          <a:stretch>
            <a:fillRect/>
          </a:stretch>
        </p:blipFill>
        <p:spPr>
          <a:xfrm>
            <a:off x="394434" y="2426818"/>
            <a:ext cx="5330182" cy="3997637"/>
          </a:xfrm>
          <a:prstGeom prst="rect">
            <a:avLst/>
          </a:prstGeom>
        </p:spPr>
      </p:pic>
      <p:cxnSp>
        <p:nvCxnSpPr>
          <p:cNvPr id="20" name="Straight Connector 19">
            <a:extLst>
              <a:ext uri="{FF2B5EF4-FFF2-40B4-BE49-F238E27FC236}">
                <a16:creationId xmlns:a16="http://schemas.microsoft.com/office/drawing/2014/main" id="{DB146403-F3D6-484B-B2ED-97F9565D03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16278" y="2596836"/>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9" name="Content Placeholder 8">
            <a:extLst>
              <a:ext uri="{FF2B5EF4-FFF2-40B4-BE49-F238E27FC236}">
                <a16:creationId xmlns:a16="http://schemas.microsoft.com/office/drawing/2014/main" id="{D0BA54DB-208B-254F-AE15-83C3EBABAD80}"/>
              </a:ext>
            </a:extLst>
          </p:cNvPr>
          <p:cNvPicPr>
            <a:picLocks noGrp="1" noChangeAspect="1"/>
          </p:cNvPicPr>
          <p:nvPr>
            <p:ph sz="half" idx="1"/>
          </p:nvPr>
        </p:nvPicPr>
        <p:blipFill rotWithShape="1">
          <a:blip r:embed="rId3"/>
          <a:srcRect l="9512" r="-2100"/>
          <a:stretch/>
        </p:blipFill>
        <p:spPr>
          <a:xfrm>
            <a:off x="6507941" y="2426818"/>
            <a:ext cx="5451360" cy="3997636"/>
          </a:xfrm>
          <a:prstGeom prst="rect">
            <a:avLst/>
          </a:prstGeom>
        </p:spPr>
      </p:pic>
    </p:spTree>
    <p:extLst>
      <p:ext uri="{BB962C8B-B14F-4D97-AF65-F5344CB8AC3E}">
        <p14:creationId xmlns:p14="http://schemas.microsoft.com/office/powerpoint/2010/main" val="17567543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547AA603-CF0F-AF49-BAFA-417664A0D81C}"/>
              </a:ext>
            </a:extLst>
          </p:cNvPr>
          <p:cNvSpPr>
            <a:spLocks noGrp="1"/>
          </p:cNvSpPr>
          <p:nvPr>
            <p:ph type="title"/>
          </p:nvPr>
        </p:nvSpPr>
        <p:spPr>
          <a:xfrm>
            <a:off x="965033" y="667315"/>
            <a:ext cx="3494362" cy="4930246"/>
          </a:xfrm>
        </p:spPr>
        <p:txBody>
          <a:bodyPr>
            <a:normAutofit/>
          </a:bodyPr>
          <a:lstStyle/>
          <a:p>
            <a:r>
              <a:rPr lang="en-US" dirty="0" err="1">
                <a:solidFill>
                  <a:schemeClr val="tx1">
                    <a:lumMod val="65000"/>
                    <a:lumOff val="35000"/>
                  </a:schemeClr>
                </a:solidFill>
              </a:rPr>
              <a:t>Eppie</a:t>
            </a:r>
            <a:r>
              <a:rPr lang="en-US" dirty="0">
                <a:solidFill>
                  <a:schemeClr val="tx1">
                    <a:lumMod val="65000"/>
                    <a:lumOff val="35000"/>
                  </a:schemeClr>
                </a:solidFill>
              </a:rPr>
              <a:t> cuts herself free from the loom – and who has to follow her?</a:t>
            </a:r>
          </a:p>
        </p:txBody>
      </p:sp>
      <p:cxnSp>
        <p:nvCxnSpPr>
          <p:cNvPr id="13" name="Straight Connector 12">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6" name="Content Placeholder 5">
            <a:extLst>
              <a:ext uri="{FF2B5EF4-FFF2-40B4-BE49-F238E27FC236}">
                <a16:creationId xmlns:a16="http://schemas.microsoft.com/office/drawing/2014/main" id="{84D4B979-44A7-C648-9CB5-7DC22AF524D8}"/>
              </a:ext>
            </a:extLst>
          </p:cNvPr>
          <p:cNvSpPr>
            <a:spLocks noGrp="1"/>
          </p:cNvSpPr>
          <p:nvPr>
            <p:ph idx="1"/>
          </p:nvPr>
        </p:nvSpPr>
        <p:spPr>
          <a:xfrm>
            <a:off x="4976031" y="963877"/>
            <a:ext cx="6377769" cy="4930246"/>
          </a:xfrm>
        </p:spPr>
        <p:txBody>
          <a:bodyPr anchor="ctr">
            <a:normAutofit/>
          </a:bodyPr>
          <a:lstStyle/>
          <a:p>
            <a:r>
              <a:rPr lang="en-GB" sz="2400" dirty="0">
                <a:latin typeface="+mj-lt"/>
              </a:rPr>
              <a:t>What do you make of Eppie cutting herself free? </a:t>
            </a:r>
          </a:p>
          <a:p>
            <a:r>
              <a:rPr lang="en-GB" sz="2400" dirty="0">
                <a:latin typeface="+mj-lt"/>
              </a:rPr>
              <a:t>How does her act symbolise other kinds of freedom gained in the novel? </a:t>
            </a:r>
            <a:endParaRPr lang="en-GB" sz="2400" dirty="0">
              <a:latin typeface="+mj-lt"/>
              <a:cs typeface="Calibri"/>
            </a:endParaRPr>
          </a:p>
          <a:p>
            <a:r>
              <a:rPr lang="en-GB" sz="2400" dirty="0">
                <a:latin typeface="+mj-lt"/>
              </a:rPr>
              <a:t>Who else is set free? </a:t>
            </a:r>
            <a:endParaRPr lang="en-GB" sz="2400" dirty="0">
              <a:latin typeface="+mj-lt"/>
              <a:cs typeface="Calibri"/>
            </a:endParaRPr>
          </a:p>
          <a:p>
            <a:r>
              <a:rPr lang="en-GB" sz="2400" dirty="0">
                <a:latin typeface="+mj-lt"/>
              </a:rPr>
              <a:t>Who does not get to be free or to change? </a:t>
            </a:r>
            <a:endParaRPr lang="en-GB" sz="2400" dirty="0">
              <a:latin typeface="+mj-lt"/>
              <a:cs typeface="Calibri"/>
            </a:endParaRPr>
          </a:p>
          <a:p>
            <a:r>
              <a:rPr lang="en-GB" sz="2400" dirty="0">
                <a:latin typeface="+mj-lt"/>
              </a:rPr>
              <a:t>Why do you think the image of weaving is so important in the novel? </a:t>
            </a:r>
            <a:endParaRPr lang="en-GB" sz="2400" dirty="0">
              <a:latin typeface="+mj-lt"/>
              <a:cs typeface="Calibri"/>
            </a:endParaRPr>
          </a:p>
          <a:p>
            <a:r>
              <a:rPr lang="en-GB" sz="2400" dirty="0">
                <a:latin typeface="+mj-lt"/>
              </a:rPr>
              <a:t>How might the symbol of woven material relate to the image of community in the novel? </a:t>
            </a:r>
            <a:endParaRPr lang="en-US" sz="2400" dirty="0">
              <a:latin typeface="+mj-lt"/>
            </a:endParaRPr>
          </a:p>
        </p:txBody>
      </p:sp>
    </p:spTree>
    <p:extLst>
      <p:ext uri="{BB962C8B-B14F-4D97-AF65-F5344CB8AC3E}">
        <p14:creationId xmlns:p14="http://schemas.microsoft.com/office/powerpoint/2010/main" val="5970876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2B832-C9DE-2A43-9430-72DF7BB50817}"/>
              </a:ext>
            </a:extLst>
          </p:cNvPr>
          <p:cNvSpPr>
            <a:spLocks noGrp="1"/>
          </p:cNvSpPr>
          <p:nvPr>
            <p:ph type="title"/>
          </p:nvPr>
        </p:nvSpPr>
        <p:spPr>
          <a:xfrm>
            <a:off x="648929" y="629266"/>
            <a:ext cx="4944152" cy="1622321"/>
          </a:xfrm>
        </p:spPr>
        <p:txBody>
          <a:bodyPr vert="horz" lIns="91440" tIns="45720" rIns="91440" bIns="45720" rtlCol="0" anchor="ctr">
            <a:normAutofit/>
          </a:bodyPr>
          <a:lstStyle/>
          <a:p>
            <a:r>
              <a:rPr lang="en-US" kern="1200" dirty="0">
                <a:solidFill>
                  <a:schemeClr val="tx1"/>
                </a:solidFill>
                <a:latin typeface="+mj-lt"/>
                <a:ea typeface="+mj-ea"/>
                <a:cs typeface="+mj-cs"/>
              </a:rPr>
              <a:t>Raveloe ; Ravel/</a:t>
            </a:r>
            <a:r>
              <a:rPr lang="en-US" kern="1200" dirty="0" err="1">
                <a:solidFill>
                  <a:schemeClr val="tx1"/>
                </a:solidFill>
                <a:latin typeface="+mj-lt"/>
                <a:ea typeface="+mj-ea"/>
                <a:cs typeface="+mj-cs"/>
              </a:rPr>
              <a:t>oe</a:t>
            </a:r>
            <a:r>
              <a:rPr lang="en-US" kern="1200" dirty="0">
                <a:solidFill>
                  <a:schemeClr val="tx1"/>
                </a:solidFill>
                <a:latin typeface="+mj-lt"/>
                <a:ea typeface="+mj-ea"/>
                <a:cs typeface="+mj-cs"/>
              </a:rPr>
              <a:t> – what’s in a name?</a:t>
            </a:r>
          </a:p>
        </p:txBody>
      </p:sp>
      <p:sp>
        <p:nvSpPr>
          <p:cNvPr id="4" name="Content Placeholder 3">
            <a:extLst>
              <a:ext uri="{FF2B5EF4-FFF2-40B4-BE49-F238E27FC236}">
                <a16:creationId xmlns:a16="http://schemas.microsoft.com/office/drawing/2014/main" id="{B87E6163-B25C-6F45-821D-161C29E6692F}"/>
              </a:ext>
            </a:extLst>
          </p:cNvPr>
          <p:cNvSpPr>
            <a:spLocks noGrp="1"/>
          </p:cNvSpPr>
          <p:nvPr>
            <p:ph sz="half" idx="1"/>
          </p:nvPr>
        </p:nvSpPr>
        <p:spPr>
          <a:xfrm>
            <a:off x="648930" y="2438400"/>
            <a:ext cx="4944151" cy="3785419"/>
          </a:xfrm>
        </p:spPr>
        <p:txBody>
          <a:bodyPr vert="horz" lIns="91440" tIns="45720" rIns="91440" bIns="45720" rtlCol="0">
            <a:normAutofit/>
          </a:bodyPr>
          <a:lstStyle/>
          <a:p>
            <a:pPr marL="0"/>
            <a:r>
              <a:rPr lang="en-US" sz="2200" dirty="0"/>
              <a:t>‘Ravel’ is a </a:t>
            </a:r>
            <a:r>
              <a:rPr lang="en-US" sz="2200" dirty="0" err="1"/>
              <a:t>contronym</a:t>
            </a:r>
            <a:r>
              <a:rPr lang="en-US" sz="2200" dirty="0"/>
              <a:t>, also known as auto-antonym or ‘</a:t>
            </a:r>
            <a:r>
              <a:rPr lang="en-US" sz="2200" dirty="0" err="1"/>
              <a:t>janus</a:t>
            </a:r>
            <a:r>
              <a:rPr lang="en-US" sz="2200" dirty="0"/>
              <a:t> word’ in that it has two meanings, each of which is the opposite of the other. Other examples include ‘cleave’, ‘dust’, ‘overlook’.</a:t>
            </a:r>
          </a:p>
          <a:p>
            <a:pPr marL="0"/>
            <a:r>
              <a:rPr lang="en-US" sz="2200" dirty="0"/>
              <a:t>What are the two meanings of ‘ravel’?</a:t>
            </a:r>
          </a:p>
          <a:p>
            <a:pPr marL="0"/>
            <a:r>
              <a:rPr lang="en-US" sz="2200" dirty="0"/>
              <a:t>Why might it be significant in relation to the symbolism of the village in Silas’s story?</a:t>
            </a:r>
          </a:p>
        </p:txBody>
      </p:sp>
      <p:sp>
        <p:nvSpPr>
          <p:cNvPr id="22" name="Rectangle 15">
            <a:extLst>
              <a:ext uri="{FF2B5EF4-FFF2-40B4-BE49-F238E27FC236}">
                <a16:creationId xmlns:a16="http://schemas.microsoft.com/office/drawing/2014/main" id="{46F7435D-E3DB-47B1-BA61-B00ACC83A9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2950" y="0"/>
            <a:ext cx="609905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ounded Rectangle 9">
            <a:extLst>
              <a:ext uri="{FF2B5EF4-FFF2-40B4-BE49-F238E27FC236}">
                <a16:creationId xmlns:a16="http://schemas.microsoft.com/office/drawing/2014/main" id="{F263A0B5-F8C4-4116-809F-78A768EA79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77582" y="484632"/>
            <a:ext cx="5130204"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Content Placeholder 10">
            <a:extLst>
              <a:ext uri="{FF2B5EF4-FFF2-40B4-BE49-F238E27FC236}">
                <a16:creationId xmlns:a16="http://schemas.microsoft.com/office/drawing/2014/main" id="{EBC4C237-94C9-974A-8C6E-AB34B2ED74FD}"/>
              </a:ext>
            </a:extLst>
          </p:cNvPr>
          <p:cNvPicPr>
            <a:picLocks noGrp="1" noChangeAspect="1"/>
          </p:cNvPicPr>
          <p:nvPr>
            <p:ph sz="half" idx="2"/>
          </p:nvPr>
        </p:nvPicPr>
        <p:blipFill>
          <a:blip r:embed="rId2"/>
          <a:stretch>
            <a:fillRect/>
          </a:stretch>
        </p:blipFill>
        <p:spPr>
          <a:xfrm>
            <a:off x="7216345" y="629266"/>
            <a:ext cx="4040659" cy="5711645"/>
          </a:xfrm>
          <a:prstGeom prst="rect">
            <a:avLst/>
          </a:prstGeom>
          <a:effectLst/>
        </p:spPr>
      </p:pic>
      <p:sp>
        <p:nvSpPr>
          <p:cNvPr id="7" name="Footer Placeholder 3">
            <a:extLst>
              <a:ext uri="{FF2B5EF4-FFF2-40B4-BE49-F238E27FC236}">
                <a16:creationId xmlns:a16="http://schemas.microsoft.com/office/drawing/2014/main" id="{679F8967-45D7-664A-90D2-7D037D282605}"/>
              </a:ext>
            </a:extLst>
          </p:cNvPr>
          <p:cNvSpPr>
            <a:spLocks noGrp="1"/>
          </p:cNvSpPr>
          <p:nvPr>
            <p:ph type="ftr" sz="quarter" idx="11"/>
          </p:nvPr>
        </p:nvSpPr>
        <p:spPr>
          <a:xfrm>
            <a:off x="7085075" y="6416893"/>
            <a:ext cx="4114800" cy="365125"/>
          </a:xfrm>
        </p:spPr>
        <p:txBody>
          <a:bodyPr/>
          <a:lstStyle/>
          <a:p>
            <a:r>
              <a:rPr lang="en-GB" sz="2000" dirty="0" err="1">
                <a:solidFill>
                  <a:schemeClr val="accent4">
                    <a:lumMod val="20000"/>
                    <a:lumOff val="80000"/>
                  </a:schemeClr>
                </a:solidFill>
              </a:rPr>
              <a:t>georgeeliotprovincialism.home.blog</a:t>
            </a:r>
            <a:r>
              <a:rPr lang="en-GB" sz="2000" dirty="0">
                <a:solidFill>
                  <a:schemeClr val="accent4">
                    <a:lumMod val="20000"/>
                    <a:lumOff val="80000"/>
                  </a:schemeClr>
                </a:solidFill>
              </a:rPr>
              <a:t> </a:t>
            </a:r>
          </a:p>
          <a:p>
            <a:endParaRPr lang="en-US" dirty="0"/>
          </a:p>
        </p:txBody>
      </p:sp>
      <p:pic>
        <p:nvPicPr>
          <p:cNvPr id="8" name="Picture 7">
            <a:extLst>
              <a:ext uri="{FF2B5EF4-FFF2-40B4-BE49-F238E27FC236}">
                <a16:creationId xmlns:a16="http://schemas.microsoft.com/office/drawing/2014/main" id="{FE5D9C43-E57C-AA40-A4E5-C9350E01CD21}"/>
              </a:ext>
            </a:extLst>
          </p:cNvPr>
          <p:cNvPicPr>
            <a:picLocks noChangeAspect="1"/>
          </p:cNvPicPr>
          <p:nvPr/>
        </p:nvPicPr>
        <p:blipFill>
          <a:blip r:embed="rId3"/>
          <a:srcRect/>
          <a:stretch/>
        </p:blipFill>
        <p:spPr>
          <a:xfrm>
            <a:off x="1948495" y="6221294"/>
            <a:ext cx="1172510" cy="293127"/>
          </a:xfrm>
          <a:prstGeom prst="rect">
            <a:avLst/>
          </a:prstGeom>
        </p:spPr>
      </p:pic>
      <p:pic>
        <p:nvPicPr>
          <p:cNvPr id="9" name="Picture 8">
            <a:extLst>
              <a:ext uri="{FF2B5EF4-FFF2-40B4-BE49-F238E27FC236}">
                <a16:creationId xmlns:a16="http://schemas.microsoft.com/office/drawing/2014/main" id="{551FA409-CC7F-634D-AC67-4E12B9D11BE7}"/>
              </a:ext>
            </a:extLst>
          </p:cNvPr>
          <p:cNvPicPr>
            <a:picLocks noChangeAspect="1"/>
          </p:cNvPicPr>
          <p:nvPr/>
        </p:nvPicPr>
        <p:blipFill>
          <a:blip r:embed="rId4"/>
          <a:stretch>
            <a:fillRect/>
          </a:stretch>
        </p:blipFill>
        <p:spPr>
          <a:xfrm>
            <a:off x="943445" y="6195245"/>
            <a:ext cx="723900" cy="361950"/>
          </a:xfrm>
          <a:prstGeom prst="rect">
            <a:avLst/>
          </a:prstGeom>
        </p:spPr>
      </p:pic>
      <p:pic>
        <p:nvPicPr>
          <p:cNvPr id="10" name="Picture 9">
            <a:extLst>
              <a:ext uri="{FF2B5EF4-FFF2-40B4-BE49-F238E27FC236}">
                <a16:creationId xmlns:a16="http://schemas.microsoft.com/office/drawing/2014/main" id="{D5FA19A9-1C9F-2843-A36B-346EF964BC98}"/>
              </a:ext>
            </a:extLst>
          </p:cNvPr>
          <p:cNvPicPr>
            <a:picLocks noChangeAspect="1"/>
          </p:cNvPicPr>
          <p:nvPr/>
        </p:nvPicPr>
        <p:blipFill>
          <a:blip r:embed="rId5"/>
          <a:stretch>
            <a:fillRect/>
          </a:stretch>
        </p:blipFill>
        <p:spPr>
          <a:xfrm>
            <a:off x="26333" y="5867933"/>
            <a:ext cx="794430" cy="1122363"/>
          </a:xfrm>
          <a:prstGeom prst="rect">
            <a:avLst/>
          </a:prstGeom>
        </p:spPr>
      </p:pic>
    </p:spTree>
    <p:extLst>
      <p:ext uri="{BB962C8B-B14F-4D97-AF65-F5344CB8AC3E}">
        <p14:creationId xmlns:p14="http://schemas.microsoft.com/office/powerpoint/2010/main" val="42836993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TotalTime>
  <Words>616</Words>
  <Application>Microsoft Macintosh PowerPoint</Application>
  <PresentationFormat>Widescreen</PresentationFormat>
  <Paragraphs>36</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Calibri Light</vt:lpstr>
      <vt:lpstr>Office Theme</vt:lpstr>
      <vt:lpstr>Silas Marner:  The Weaver of Raveloe</vt:lpstr>
      <vt:lpstr>Starter: Remembering Silas at the beginning</vt:lpstr>
      <vt:lpstr>Weaving new connections</vt:lpstr>
      <vt:lpstr>Vincent Van Gogh, ‘Weaver’ (1884)</vt:lpstr>
      <vt:lpstr>Weaving together and cutting free: symbolism in the novel. Which images best symbolizes community  - or can it be both?</vt:lpstr>
      <vt:lpstr>Eppie cuts herself free from the loom – and who has to follow her?</vt:lpstr>
      <vt:lpstr>Raveloe ; Ravel/oe – what’s in a name?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Silas Marner: Lesson 8</dc:title>
  <dc:creator>Ruth Livesey</dc:creator>
  <cp:lastModifiedBy>Paul Smith</cp:lastModifiedBy>
  <cp:revision>24</cp:revision>
  <dcterms:created xsi:type="dcterms:W3CDTF">2019-11-11T20:54:06Z</dcterms:created>
  <dcterms:modified xsi:type="dcterms:W3CDTF">2019-11-22T10:04:07Z</dcterms:modified>
</cp:coreProperties>
</file>